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70" r:id="rId2"/>
    <p:sldMasterId id="2147483758" r:id="rId3"/>
  </p:sldMasterIdLst>
  <p:notesMasterIdLst>
    <p:notesMasterId r:id="rId46"/>
  </p:notesMasterIdLst>
  <p:sldIdLst>
    <p:sldId id="256" r:id="rId4"/>
    <p:sldId id="753" r:id="rId5"/>
    <p:sldId id="827" r:id="rId6"/>
    <p:sldId id="769" r:id="rId7"/>
    <p:sldId id="752" r:id="rId8"/>
    <p:sldId id="931" r:id="rId9"/>
    <p:sldId id="762" r:id="rId10"/>
    <p:sldId id="273" r:id="rId11"/>
    <p:sldId id="775" r:id="rId12"/>
    <p:sldId id="932" r:id="rId13"/>
    <p:sldId id="889" r:id="rId14"/>
    <p:sldId id="830" r:id="rId15"/>
    <p:sldId id="780" r:id="rId16"/>
    <p:sldId id="939" r:id="rId17"/>
    <p:sldId id="940" r:id="rId18"/>
    <p:sldId id="824" r:id="rId19"/>
    <p:sldId id="870" r:id="rId20"/>
    <p:sldId id="873" r:id="rId21"/>
    <p:sldId id="876" r:id="rId22"/>
    <p:sldId id="878" r:id="rId23"/>
    <p:sldId id="880" r:id="rId24"/>
    <p:sldId id="881" r:id="rId25"/>
    <p:sldId id="883" r:id="rId26"/>
    <p:sldId id="837" r:id="rId27"/>
    <p:sldId id="914" r:id="rId28"/>
    <p:sldId id="884" r:id="rId29"/>
    <p:sldId id="933" r:id="rId30"/>
    <p:sldId id="942" r:id="rId31"/>
    <p:sldId id="941" r:id="rId32"/>
    <p:sldId id="894" r:id="rId33"/>
    <p:sldId id="915" r:id="rId34"/>
    <p:sldId id="943" r:id="rId35"/>
    <p:sldId id="937" r:id="rId36"/>
    <p:sldId id="934" r:id="rId37"/>
    <p:sldId id="917" r:id="rId38"/>
    <p:sldId id="918" r:id="rId39"/>
    <p:sldId id="919" r:id="rId40"/>
    <p:sldId id="920" r:id="rId41"/>
    <p:sldId id="936" r:id="rId42"/>
    <p:sldId id="945" r:id="rId43"/>
    <p:sldId id="938" r:id="rId44"/>
    <p:sldId id="266" r:id="rId45"/>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FA5BAE-5344-342E-480C-5AA3C1908CDD}" name="Babs Rosenmuller" initials="BR" userId="9837de90f8cb5cfc" providerId="Windows Live"/>
  <p188:author id="{69D3CABF-D9C8-2BCF-ECF8-55097DB94352}" name="Miranda Timmermans" initials="MT" userId="S::m.timmermans@hsmarnix.nl::934af8ce-d09c-4422-a66d-a5a6a9a611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9999FF"/>
    <a:srgbClr val="666699"/>
    <a:srgbClr val="CCCCFF"/>
    <a:srgbClr val="6666FF"/>
    <a:srgbClr val="6600CC"/>
    <a:srgbClr val="3366FF"/>
    <a:srgbClr val="05E54A"/>
    <a:srgbClr val="13D7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29EB6-140A-E8BB-34FA-0B3058EA7099}" v="57" dt="2023-09-13T13:23:12.863"/>
    <p1510:client id="{167A6392-7036-48AA-B12E-56A029C37ED1}" v="224" dt="2023-03-08T13:46:06.050"/>
    <p1510:client id="{3AABF40A-FAF4-8BA5-B686-B2E4521B0688}" v="2597" dt="2023-09-11T14:32:20.893"/>
    <p1510:client id="{568D20C9-DDD5-B5A5-8A1C-6BEB36AB5115}" v="225" dt="2023-09-11T09:29:07.839"/>
    <p1510:client id="{9C12E248-0A2F-EBED-2575-54372CB36D35}" v="396" dt="2023-09-13T14:38:23.415"/>
    <p1510:client id="{B640EBC2-5A25-9C87-CEC8-B19367DAE547}" v="502" dt="2023-09-11T10:23:28.5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9" autoAdjust="0"/>
    <p:restoredTop sz="72772" autoAdjust="0"/>
  </p:normalViewPr>
  <p:slideViewPr>
    <p:cSldViewPr snapToGrid="0">
      <p:cViewPr varScale="1">
        <p:scale>
          <a:sx n="93" d="100"/>
          <a:sy n="93" d="100"/>
        </p:scale>
        <p:origin x="137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05130-B9BA-4CCA-A032-32D83F7CDB14}"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4C335B0-2785-4B96-9F06-226CF0863919}">
      <dgm:prSet custT="1"/>
      <dgm:spPr/>
      <dgm:t>
        <a:bodyPr/>
        <a:lstStyle/>
        <a:p>
          <a:r>
            <a:rPr lang="nl-NL" sz="1600">
              <a:solidFill>
                <a:schemeClr val="tx2"/>
              </a:solidFill>
            </a:rPr>
            <a:t>Inzicht in eigen kwaliteit</a:t>
          </a:r>
          <a:endParaRPr lang="en-US" sz="1600">
            <a:solidFill>
              <a:schemeClr val="tx2"/>
            </a:solidFill>
          </a:endParaRPr>
        </a:p>
      </dgm:t>
    </dgm:pt>
    <dgm:pt modelId="{223F60A7-8F68-45A0-9782-4999F3C9FD8D}" type="parTrans" cxnId="{5B8D7C50-1906-4FC0-8C5B-EF8F69BD3334}">
      <dgm:prSet/>
      <dgm:spPr/>
      <dgm:t>
        <a:bodyPr/>
        <a:lstStyle/>
        <a:p>
          <a:endParaRPr lang="en-US"/>
        </a:p>
      </dgm:t>
    </dgm:pt>
    <dgm:pt modelId="{E3178AE9-CDC7-49D7-B7E6-2B1176E60AC5}" type="sibTrans" cxnId="{5B8D7C50-1906-4FC0-8C5B-EF8F69BD3334}">
      <dgm:prSet/>
      <dgm:spPr/>
      <dgm:t>
        <a:bodyPr/>
        <a:lstStyle/>
        <a:p>
          <a:endParaRPr lang="en-US"/>
        </a:p>
      </dgm:t>
    </dgm:pt>
    <dgm:pt modelId="{082B351E-7205-4B7A-AE45-06502AED7D82}">
      <dgm:prSet custT="1"/>
      <dgm:spPr/>
      <dgm:t>
        <a:bodyPr/>
        <a:lstStyle/>
        <a:p>
          <a:r>
            <a:rPr lang="nl-NL" sz="1600">
              <a:solidFill>
                <a:schemeClr val="tx2"/>
              </a:solidFill>
            </a:rPr>
            <a:t>Inzicht in mogelijkheden tot doorontwikkeling van eigen kwaliteit, eigen ambities</a:t>
          </a:r>
          <a:endParaRPr lang="en-US" sz="1600">
            <a:solidFill>
              <a:schemeClr val="tx2"/>
            </a:solidFill>
          </a:endParaRPr>
        </a:p>
      </dgm:t>
    </dgm:pt>
    <dgm:pt modelId="{4C048CB5-4896-4D9B-8418-4E54B3A5D6F5}" type="parTrans" cxnId="{CA278EDB-7A37-48A6-8B6B-85E3F71A5AA9}">
      <dgm:prSet/>
      <dgm:spPr/>
      <dgm:t>
        <a:bodyPr/>
        <a:lstStyle/>
        <a:p>
          <a:endParaRPr lang="en-US"/>
        </a:p>
      </dgm:t>
    </dgm:pt>
    <dgm:pt modelId="{09A9B794-A58D-49A1-8CF5-C3450E7FF4E4}" type="sibTrans" cxnId="{CA278EDB-7A37-48A6-8B6B-85E3F71A5AA9}">
      <dgm:prSet/>
      <dgm:spPr/>
      <dgm:t>
        <a:bodyPr/>
        <a:lstStyle/>
        <a:p>
          <a:endParaRPr lang="en-US"/>
        </a:p>
      </dgm:t>
    </dgm:pt>
    <dgm:pt modelId="{406AB2BF-F4DE-43CF-BE67-344D2FAE4180}">
      <dgm:prSet custT="1"/>
      <dgm:spPr/>
      <dgm:t>
        <a:bodyPr/>
        <a:lstStyle/>
        <a:p>
          <a:r>
            <a:rPr lang="nl-NL" sz="1600">
              <a:solidFill>
                <a:schemeClr val="tx2"/>
              </a:solidFill>
            </a:rPr>
            <a:t>Wederkerig leren</a:t>
          </a:r>
          <a:endParaRPr lang="en-US" sz="1600">
            <a:solidFill>
              <a:schemeClr val="tx2"/>
            </a:solidFill>
          </a:endParaRPr>
        </a:p>
      </dgm:t>
    </dgm:pt>
    <dgm:pt modelId="{C5C2384E-BFA1-440B-A0FB-E7C97462D336}" type="parTrans" cxnId="{E9E408C2-3FE3-4512-81DE-4192ACB58842}">
      <dgm:prSet/>
      <dgm:spPr/>
      <dgm:t>
        <a:bodyPr/>
        <a:lstStyle/>
        <a:p>
          <a:endParaRPr lang="en-US"/>
        </a:p>
      </dgm:t>
    </dgm:pt>
    <dgm:pt modelId="{3B79877B-B61D-4FB9-8C31-C99421C7DEE5}" type="sibTrans" cxnId="{E9E408C2-3FE3-4512-81DE-4192ACB58842}">
      <dgm:prSet/>
      <dgm:spPr/>
      <dgm:t>
        <a:bodyPr/>
        <a:lstStyle/>
        <a:p>
          <a:endParaRPr lang="en-US"/>
        </a:p>
      </dgm:t>
    </dgm:pt>
    <dgm:pt modelId="{15E85823-15A8-42AC-A6BB-EA1503764425}" type="pres">
      <dgm:prSet presAssocID="{16E05130-B9BA-4CCA-A032-32D83F7CDB14}" presName="root" presStyleCnt="0">
        <dgm:presLayoutVars>
          <dgm:dir/>
          <dgm:resizeHandles val="exact"/>
        </dgm:presLayoutVars>
      </dgm:prSet>
      <dgm:spPr/>
    </dgm:pt>
    <dgm:pt modelId="{C475295D-5412-41F5-90C7-792A89D71951}" type="pres">
      <dgm:prSet presAssocID="{16E05130-B9BA-4CCA-A032-32D83F7CDB14}" presName="container" presStyleCnt="0">
        <dgm:presLayoutVars>
          <dgm:dir/>
          <dgm:resizeHandles val="exact"/>
        </dgm:presLayoutVars>
      </dgm:prSet>
      <dgm:spPr/>
    </dgm:pt>
    <dgm:pt modelId="{B3C99EE1-6532-49A0-9ADC-2A58C1F5561C}" type="pres">
      <dgm:prSet presAssocID="{34C335B0-2785-4B96-9F06-226CF0863919}" presName="compNode" presStyleCnt="0"/>
      <dgm:spPr/>
    </dgm:pt>
    <dgm:pt modelId="{864C57AB-5639-462F-A05D-B83A5000F2E4}" type="pres">
      <dgm:prSet presAssocID="{34C335B0-2785-4B96-9F06-226CF0863919}" presName="iconBgRect" presStyleLbl="bgShp" presStyleIdx="0" presStyleCnt="3"/>
      <dgm:spPr>
        <a:solidFill>
          <a:schemeClr val="accent5">
            <a:lumMod val="50000"/>
          </a:schemeClr>
        </a:solidFill>
      </dgm:spPr>
    </dgm:pt>
    <dgm:pt modelId="{5026E41C-7E62-4816-91E0-5D030D849B9C}" type="pres">
      <dgm:prSet presAssocID="{34C335B0-2785-4B96-9F06-226CF08639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oeilamp"/>
        </a:ext>
      </dgm:extLst>
    </dgm:pt>
    <dgm:pt modelId="{EDE50E56-EC07-4948-983B-A37C499FACA9}" type="pres">
      <dgm:prSet presAssocID="{34C335B0-2785-4B96-9F06-226CF0863919}" presName="spaceRect" presStyleCnt="0"/>
      <dgm:spPr/>
    </dgm:pt>
    <dgm:pt modelId="{F2C37AC1-6AB6-41E2-90DA-9C26D984DEF0}" type="pres">
      <dgm:prSet presAssocID="{34C335B0-2785-4B96-9F06-226CF0863919}" presName="textRect" presStyleLbl="revTx" presStyleIdx="0" presStyleCnt="3">
        <dgm:presLayoutVars>
          <dgm:chMax val="1"/>
          <dgm:chPref val="1"/>
        </dgm:presLayoutVars>
      </dgm:prSet>
      <dgm:spPr/>
    </dgm:pt>
    <dgm:pt modelId="{337BE739-03B4-4CED-9BD6-752F394380A6}" type="pres">
      <dgm:prSet presAssocID="{E3178AE9-CDC7-49D7-B7E6-2B1176E60AC5}" presName="sibTrans" presStyleLbl="sibTrans2D1" presStyleIdx="0" presStyleCnt="0"/>
      <dgm:spPr/>
    </dgm:pt>
    <dgm:pt modelId="{F4C068BA-395F-498D-8BAA-28584BD5395E}" type="pres">
      <dgm:prSet presAssocID="{082B351E-7205-4B7A-AE45-06502AED7D82}" presName="compNode" presStyleCnt="0"/>
      <dgm:spPr/>
    </dgm:pt>
    <dgm:pt modelId="{A4324307-4A48-4145-83C7-E90336007DEE}" type="pres">
      <dgm:prSet presAssocID="{082B351E-7205-4B7A-AE45-06502AED7D82}" presName="iconBgRect" presStyleLbl="bgShp" presStyleIdx="1" presStyleCnt="3"/>
      <dgm:spPr>
        <a:solidFill>
          <a:schemeClr val="accent1">
            <a:lumMod val="75000"/>
          </a:schemeClr>
        </a:solidFill>
      </dgm:spPr>
    </dgm:pt>
    <dgm:pt modelId="{EB1B741B-1393-4802-B154-392459CE65CB}" type="pres">
      <dgm:prSet presAssocID="{082B351E-7205-4B7A-AE45-06502AED7D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nkje"/>
        </a:ext>
      </dgm:extLst>
    </dgm:pt>
    <dgm:pt modelId="{7D90D18C-2D8F-4D4C-8B2D-C9B40ACB6323}" type="pres">
      <dgm:prSet presAssocID="{082B351E-7205-4B7A-AE45-06502AED7D82}" presName="spaceRect" presStyleCnt="0"/>
      <dgm:spPr/>
    </dgm:pt>
    <dgm:pt modelId="{1FE4C3CD-87E4-497E-ACDA-778373417A74}" type="pres">
      <dgm:prSet presAssocID="{082B351E-7205-4B7A-AE45-06502AED7D82}" presName="textRect" presStyleLbl="revTx" presStyleIdx="1" presStyleCnt="3" custScaleX="113610">
        <dgm:presLayoutVars>
          <dgm:chMax val="1"/>
          <dgm:chPref val="1"/>
        </dgm:presLayoutVars>
      </dgm:prSet>
      <dgm:spPr/>
    </dgm:pt>
    <dgm:pt modelId="{B7993411-A115-4A9E-B184-812D79565635}" type="pres">
      <dgm:prSet presAssocID="{09A9B794-A58D-49A1-8CF5-C3450E7FF4E4}" presName="sibTrans" presStyleLbl="sibTrans2D1" presStyleIdx="0" presStyleCnt="0"/>
      <dgm:spPr/>
    </dgm:pt>
    <dgm:pt modelId="{DBEAEB97-32DB-4F8A-8152-881E0C533FA7}" type="pres">
      <dgm:prSet presAssocID="{406AB2BF-F4DE-43CF-BE67-344D2FAE4180}" presName="compNode" presStyleCnt="0"/>
      <dgm:spPr/>
    </dgm:pt>
    <dgm:pt modelId="{5081DE97-6363-4E73-82BF-9E9745ADD6E3}" type="pres">
      <dgm:prSet presAssocID="{406AB2BF-F4DE-43CF-BE67-344D2FAE4180}" presName="iconBgRect" presStyleLbl="bgShp" presStyleIdx="2" presStyleCnt="3"/>
      <dgm:spPr>
        <a:solidFill>
          <a:schemeClr val="accent1">
            <a:lumMod val="60000"/>
            <a:lumOff val="40000"/>
          </a:schemeClr>
        </a:solidFill>
      </dgm:spPr>
    </dgm:pt>
    <dgm:pt modelId="{317E34A8-38AB-4834-B2FE-B535FF4D7D76}" type="pres">
      <dgm:prSet presAssocID="{406AB2BF-F4DE-43CF-BE67-344D2FAE41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5954548-6EC4-4A69-93CF-6F74573A714A}" type="pres">
      <dgm:prSet presAssocID="{406AB2BF-F4DE-43CF-BE67-344D2FAE4180}" presName="spaceRect" presStyleCnt="0"/>
      <dgm:spPr/>
    </dgm:pt>
    <dgm:pt modelId="{5A5FAAF0-BFA4-47D4-9348-AA01F5034D95}" type="pres">
      <dgm:prSet presAssocID="{406AB2BF-F4DE-43CF-BE67-344D2FAE4180}" presName="textRect" presStyleLbl="revTx" presStyleIdx="2" presStyleCnt="3">
        <dgm:presLayoutVars>
          <dgm:chMax val="1"/>
          <dgm:chPref val="1"/>
        </dgm:presLayoutVars>
      </dgm:prSet>
      <dgm:spPr/>
    </dgm:pt>
  </dgm:ptLst>
  <dgm:cxnLst>
    <dgm:cxn modelId="{0B00C34B-B831-4875-9817-E5C6421813B3}" type="presOf" srcId="{09A9B794-A58D-49A1-8CF5-C3450E7FF4E4}" destId="{B7993411-A115-4A9E-B184-812D79565635}" srcOrd="0" destOrd="0" presId="urn:microsoft.com/office/officeart/2018/2/layout/IconCircleList"/>
    <dgm:cxn modelId="{5B8D7C50-1906-4FC0-8C5B-EF8F69BD3334}" srcId="{16E05130-B9BA-4CCA-A032-32D83F7CDB14}" destId="{34C335B0-2785-4B96-9F06-226CF0863919}" srcOrd="0" destOrd="0" parTransId="{223F60A7-8F68-45A0-9782-4999F3C9FD8D}" sibTransId="{E3178AE9-CDC7-49D7-B7E6-2B1176E60AC5}"/>
    <dgm:cxn modelId="{407D1689-274F-479A-9425-80AA0A2238A9}" type="presOf" srcId="{406AB2BF-F4DE-43CF-BE67-344D2FAE4180}" destId="{5A5FAAF0-BFA4-47D4-9348-AA01F5034D95}" srcOrd="0" destOrd="0" presId="urn:microsoft.com/office/officeart/2018/2/layout/IconCircleList"/>
    <dgm:cxn modelId="{29E611A8-7A7E-4FD6-8AA4-792BA64C608D}" type="presOf" srcId="{16E05130-B9BA-4CCA-A032-32D83F7CDB14}" destId="{15E85823-15A8-42AC-A6BB-EA1503764425}" srcOrd="0" destOrd="0" presId="urn:microsoft.com/office/officeart/2018/2/layout/IconCircleList"/>
    <dgm:cxn modelId="{DFB073B7-1CC8-48BA-AF6D-4522BC86DEF1}" type="presOf" srcId="{E3178AE9-CDC7-49D7-B7E6-2B1176E60AC5}" destId="{337BE739-03B4-4CED-9BD6-752F394380A6}" srcOrd="0" destOrd="0" presId="urn:microsoft.com/office/officeart/2018/2/layout/IconCircleList"/>
    <dgm:cxn modelId="{E9E408C2-3FE3-4512-81DE-4192ACB58842}" srcId="{16E05130-B9BA-4CCA-A032-32D83F7CDB14}" destId="{406AB2BF-F4DE-43CF-BE67-344D2FAE4180}" srcOrd="2" destOrd="0" parTransId="{C5C2384E-BFA1-440B-A0FB-E7C97462D336}" sibTransId="{3B79877B-B61D-4FB9-8C31-C99421C7DEE5}"/>
    <dgm:cxn modelId="{CA278EDB-7A37-48A6-8B6B-85E3F71A5AA9}" srcId="{16E05130-B9BA-4CCA-A032-32D83F7CDB14}" destId="{082B351E-7205-4B7A-AE45-06502AED7D82}" srcOrd="1" destOrd="0" parTransId="{4C048CB5-4896-4D9B-8418-4E54B3A5D6F5}" sibTransId="{09A9B794-A58D-49A1-8CF5-C3450E7FF4E4}"/>
    <dgm:cxn modelId="{1FB9D5F0-85EE-4231-BCC6-8FECFEBF099D}" type="presOf" srcId="{082B351E-7205-4B7A-AE45-06502AED7D82}" destId="{1FE4C3CD-87E4-497E-ACDA-778373417A74}" srcOrd="0" destOrd="0" presId="urn:microsoft.com/office/officeart/2018/2/layout/IconCircleList"/>
    <dgm:cxn modelId="{694F1DFB-AA9E-4036-8302-236E6DE0E6C0}" type="presOf" srcId="{34C335B0-2785-4B96-9F06-226CF0863919}" destId="{F2C37AC1-6AB6-41E2-90DA-9C26D984DEF0}" srcOrd="0" destOrd="0" presId="urn:microsoft.com/office/officeart/2018/2/layout/IconCircleList"/>
    <dgm:cxn modelId="{3CC49689-098E-4F19-A069-0A8839AB8232}" type="presParOf" srcId="{15E85823-15A8-42AC-A6BB-EA1503764425}" destId="{C475295D-5412-41F5-90C7-792A89D71951}" srcOrd="0" destOrd="0" presId="urn:microsoft.com/office/officeart/2018/2/layout/IconCircleList"/>
    <dgm:cxn modelId="{BE41A5C8-50E7-44B9-9481-5638966DA441}" type="presParOf" srcId="{C475295D-5412-41F5-90C7-792A89D71951}" destId="{B3C99EE1-6532-49A0-9ADC-2A58C1F5561C}" srcOrd="0" destOrd="0" presId="urn:microsoft.com/office/officeart/2018/2/layout/IconCircleList"/>
    <dgm:cxn modelId="{33526DFC-82F8-4326-AB25-50668C1D9FEA}" type="presParOf" srcId="{B3C99EE1-6532-49A0-9ADC-2A58C1F5561C}" destId="{864C57AB-5639-462F-A05D-B83A5000F2E4}" srcOrd="0" destOrd="0" presId="urn:microsoft.com/office/officeart/2018/2/layout/IconCircleList"/>
    <dgm:cxn modelId="{44D2650F-97F6-4565-A23F-083C2279A588}" type="presParOf" srcId="{B3C99EE1-6532-49A0-9ADC-2A58C1F5561C}" destId="{5026E41C-7E62-4816-91E0-5D030D849B9C}" srcOrd="1" destOrd="0" presId="urn:microsoft.com/office/officeart/2018/2/layout/IconCircleList"/>
    <dgm:cxn modelId="{06D71AB3-2AE7-4F09-8E31-11DDD05AB851}" type="presParOf" srcId="{B3C99EE1-6532-49A0-9ADC-2A58C1F5561C}" destId="{EDE50E56-EC07-4948-983B-A37C499FACA9}" srcOrd="2" destOrd="0" presId="urn:microsoft.com/office/officeart/2018/2/layout/IconCircleList"/>
    <dgm:cxn modelId="{F2C9B46E-0D47-45B8-9F06-F7691C267776}" type="presParOf" srcId="{B3C99EE1-6532-49A0-9ADC-2A58C1F5561C}" destId="{F2C37AC1-6AB6-41E2-90DA-9C26D984DEF0}" srcOrd="3" destOrd="0" presId="urn:microsoft.com/office/officeart/2018/2/layout/IconCircleList"/>
    <dgm:cxn modelId="{DFC54E43-52FA-45F2-A0FE-693CAD6D02CA}" type="presParOf" srcId="{C475295D-5412-41F5-90C7-792A89D71951}" destId="{337BE739-03B4-4CED-9BD6-752F394380A6}" srcOrd="1" destOrd="0" presId="urn:microsoft.com/office/officeart/2018/2/layout/IconCircleList"/>
    <dgm:cxn modelId="{4F70F846-FBE9-42F9-AA8A-84791ED07BB7}" type="presParOf" srcId="{C475295D-5412-41F5-90C7-792A89D71951}" destId="{F4C068BA-395F-498D-8BAA-28584BD5395E}" srcOrd="2" destOrd="0" presId="urn:microsoft.com/office/officeart/2018/2/layout/IconCircleList"/>
    <dgm:cxn modelId="{977D3596-4C40-46D8-91FF-91D50B9B1EA7}" type="presParOf" srcId="{F4C068BA-395F-498D-8BAA-28584BD5395E}" destId="{A4324307-4A48-4145-83C7-E90336007DEE}" srcOrd="0" destOrd="0" presId="urn:microsoft.com/office/officeart/2018/2/layout/IconCircleList"/>
    <dgm:cxn modelId="{4C9FDFEB-6BE4-49AF-90F5-7EC5B0365AE7}" type="presParOf" srcId="{F4C068BA-395F-498D-8BAA-28584BD5395E}" destId="{EB1B741B-1393-4802-B154-392459CE65CB}" srcOrd="1" destOrd="0" presId="urn:microsoft.com/office/officeart/2018/2/layout/IconCircleList"/>
    <dgm:cxn modelId="{A961EBBE-465D-4E11-9B3E-30B481998C44}" type="presParOf" srcId="{F4C068BA-395F-498D-8BAA-28584BD5395E}" destId="{7D90D18C-2D8F-4D4C-8B2D-C9B40ACB6323}" srcOrd="2" destOrd="0" presId="urn:microsoft.com/office/officeart/2018/2/layout/IconCircleList"/>
    <dgm:cxn modelId="{D123F027-5B33-4CC1-A631-5E79294FCCAA}" type="presParOf" srcId="{F4C068BA-395F-498D-8BAA-28584BD5395E}" destId="{1FE4C3CD-87E4-497E-ACDA-778373417A74}" srcOrd="3" destOrd="0" presId="urn:microsoft.com/office/officeart/2018/2/layout/IconCircleList"/>
    <dgm:cxn modelId="{CD248C10-8C3C-4C9B-B1AB-3C7157E15A68}" type="presParOf" srcId="{C475295D-5412-41F5-90C7-792A89D71951}" destId="{B7993411-A115-4A9E-B184-812D79565635}" srcOrd="3" destOrd="0" presId="urn:microsoft.com/office/officeart/2018/2/layout/IconCircleList"/>
    <dgm:cxn modelId="{60BA15BE-2180-4D22-9930-3576F0E89DB9}" type="presParOf" srcId="{C475295D-5412-41F5-90C7-792A89D71951}" destId="{DBEAEB97-32DB-4F8A-8152-881E0C533FA7}" srcOrd="4" destOrd="0" presId="urn:microsoft.com/office/officeart/2018/2/layout/IconCircleList"/>
    <dgm:cxn modelId="{73C26EE6-0B93-488E-87F5-A1675FC967D8}" type="presParOf" srcId="{DBEAEB97-32DB-4F8A-8152-881E0C533FA7}" destId="{5081DE97-6363-4E73-82BF-9E9745ADD6E3}" srcOrd="0" destOrd="0" presId="urn:microsoft.com/office/officeart/2018/2/layout/IconCircleList"/>
    <dgm:cxn modelId="{A0249C9C-9DA5-487C-9557-D182DA48B08D}" type="presParOf" srcId="{DBEAEB97-32DB-4F8A-8152-881E0C533FA7}" destId="{317E34A8-38AB-4834-B2FE-B535FF4D7D76}" srcOrd="1" destOrd="0" presId="urn:microsoft.com/office/officeart/2018/2/layout/IconCircleList"/>
    <dgm:cxn modelId="{0F49BFDD-EF1C-4016-80FF-54C94ED9CDEE}" type="presParOf" srcId="{DBEAEB97-32DB-4F8A-8152-881E0C533FA7}" destId="{25954548-6EC4-4A69-93CF-6F74573A714A}" srcOrd="2" destOrd="0" presId="urn:microsoft.com/office/officeart/2018/2/layout/IconCircleList"/>
    <dgm:cxn modelId="{B377D8D2-9361-4193-946F-96EDDF23A77D}" type="presParOf" srcId="{DBEAEB97-32DB-4F8A-8152-881E0C533FA7}" destId="{5A5FAAF0-BFA4-47D4-9348-AA01F5034D95}"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75C160-5A1A-40A4-9A55-9885A0BA6B7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BEBDA2C-A34F-4C0A-8DB5-D3BAACC9773B}">
      <dgm:prSet/>
      <dgm:spPr>
        <a:solidFill>
          <a:schemeClr val="accent5">
            <a:lumMod val="50000"/>
          </a:schemeClr>
        </a:solidFill>
      </dgm:spPr>
      <dgm:t>
        <a:bodyPr/>
        <a:lstStyle/>
        <a:p>
          <a:pPr algn="ctr"/>
          <a:r>
            <a:rPr lang="nl-NL" b="1"/>
            <a:t>Lerende leraar</a:t>
          </a:r>
          <a:endParaRPr lang="en-US" b="1"/>
        </a:p>
      </dgm:t>
    </dgm:pt>
    <dgm:pt modelId="{4A998B51-7D6F-4D66-8FE0-15F412702484}" type="parTrans" cxnId="{027255DF-CCD8-4537-91B7-011F4E1DD9C0}">
      <dgm:prSet/>
      <dgm:spPr/>
      <dgm:t>
        <a:bodyPr/>
        <a:lstStyle/>
        <a:p>
          <a:pPr algn="ctr"/>
          <a:endParaRPr lang="en-US"/>
        </a:p>
      </dgm:t>
    </dgm:pt>
    <dgm:pt modelId="{C401D2EB-2997-4EA2-B1B6-60C3CB1E5E84}" type="sibTrans" cxnId="{027255DF-CCD8-4537-91B7-011F4E1DD9C0}">
      <dgm:prSet/>
      <dgm:spPr/>
      <dgm:t>
        <a:bodyPr/>
        <a:lstStyle/>
        <a:p>
          <a:pPr algn="ctr"/>
          <a:endParaRPr lang="en-US"/>
        </a:p>
      </dgm:t>
    </dgm:pt>
    <dgm:pt modelId="{98F438C3-8886-4308-B801-9D8E14B5CC44}">
      <dgm:prSet/>
      <dgm:spPr>
        <a:solidFill>
          <a:schemeClr val="accent5">
            <a:lumMod val="75000"/>
          </a:schemeClr>
        </a:solidFill>
      </dgm:spPr>
      <dgm:t>
        <a:bodyPr/>
        <a:lstStyle/>
        <a:p>
          <a:pPr algn="ctr"/>
          <a:r>
            <a:rPr lang="nl-NL" b="1"/>
            <a:t>Leeromgeving</a:t>
          </a:r>
          <a:endParaRPr lang="en-US" b="1"/>
        </a:p>
      </dgm:t>
    </dgm:pt>
    <dgm:pt modelId="{0EB8C9B7-28B3-49A4-B647-799E45AB1303}" type="parTrans" cxnId="{1417F2E4-10EB-4873-B208-63522BC03339}">
      <dgm:prSet/>
      <dgm:spPr/>
      <dgm:t>
        <a:bodyPr/>
        <a:lstStyle/>
        <a:p>
          <a:pPr algn="ctr"/>
          <a:endParaRPr lang="en-US"/>
        </a:p>
      </dgm:t>
    </dgm:pt>
    <dgm:pt modelId="{0D574754-5A29-4F99-9DEC-87659E6D59C6}" type="sibTrans" cxnId="{1417F2E4-10EB-4873-B208-63522BC03339}">
      <dgm:prSet/>
      <dgm:spPr/>
      <dgm:t>
        <a:bodyPr/>
        <a:lstStyle/>
        <a:p>
          <a:pPr algn="ctr"/>
          <a:endParaRPr lang="en-US"/>
        </a:p>
      </dgm:t>
    </dgm:pt>
    <dgm:pt modelId="{B127DDAF-1324-479D-8C96-74AE484C1CD7}">
      <dgm:prSet/>
      <dgm:spPr>
        <a:solidFill>
          <a:schemeClr val="accent5">
            <a:lumMod val="60000"/>
            <a:lumOff val="40000"/>
          </a:schemeClr>
        </a:solidFill>
      </dgm:spPr>
      <dgm:t>
        <a:bodyPr/>
        <a:lstStyle/>
        <a:p>
          <a:pPr algn="ctr"/>
          <a:r>
            <a:rPr lang="nl-NL" b="1" dirty="0"/>
            <a:t>Organisatie</a:t>
          </a:r>
          <a:endParaRPr lang="en-US" b="0" dirty="0"/>
        </a:p>
      </dgm:t>
    </dgm:pt>
    <dgm:pt modelId="{244AC314-148B-4C74-B9EA-1624ADDA6889}" type="parTrans" cxnId="{F832D272-F577-4883-A0AB-6113976AE959}">
      <dgm:prSet/>
      <dgm:spPr/>
      <dgm:t>
        <a:bodyPr/>
        <a:lstStyle/>
        <a:p>
          <a:pPr algn="ctr"/>
          <a:endParaRPr lang="en-US"/>
        </a:p>
      </dgm:t>
    </dgm:pt>
    <dgm:pt modelId="{E0F7B5A5-FFC5-4787-80BE-EB69C482409D}" type="sibTrans" cxnId="{F832D272-F577-4883-A0AB-6113976AE959}">
      <dgm:prSet/>
      <dgm:spPr/>
      <dgm:t>
        <a:bodyPr/>
        <a:lstStyle/>
        <a:p>
          <a:pPr algn="ctr"/>
          <a:endParaRPr lang="en-US"/>
        </a:p>
      </dgm:t>
    </dgm:pt>
    <dgm:pt modelId="{13DA6725-9E06-4ED6-8A10-D14A71CFB367}">
      <dgm:prSet/>
      <dgm:spPr>
        <a:solidFill>
          <a:schemeClr val="accent5">
            <a:lumMod val="20000"/>
            <a:lumOff val="80000"/>
          </a:schemeClr>
        </a:solidFill>
      </dgm:spPr>
      <dgm:t>
        <a:bodyPr/>
        <a:lstStyle/>
        <a:p>
          <a:pPr algn="ctr"/>
          <a:r>
            <a:rPr lang="nl-NL" b="1"/>
            <a:t>Kwaliteitscultuur</a:t>
          </a:r>
          <a:endParaRPr lang="en-US"/>
        </a:p>
      </dgm:t>
    </dgm:pt>
    <dgm:pt modelId="{ED9727AA-A6BA-4B4E-9E1C-24E70427366C}" type="parTrans" cxnId="{31C6C800-D3EF-43CD-AB59-32ECCE8E152B}">
      <dgm:prSet/>
      <dgm:spPr/>
      <dgm:t>
        <a:bodyPr/>
        <a:lstStyle/>
        <a:p>
          <a:pPr algn="ctr"/>
          <a:endParaRPr lang="en-US"/>
        </a:p>
      </dgm:t>
    </dgm:pt>
    <dgm:pt modelId="{ECDC69DD-350C-49DD-B4A3-CF5B444D3160}" type="sibTrans" cxnId="{31C6C800-D3EF-43CD-AB59-32ECCE8E152B}">
      <dgm:prSet/>
      <dgm:spPr/>
      <dgm:t>
        <a:bodyPr/>
        <a:lstStyle/>
        <a:p>
          <a:pPr algn="ctr"/>
          <a:endParaRPr lang="en-US"/>
        </a:p>
      </dgm:t>
    </dgm:pt>
    <dgm:pt modelId="{64E8452B-8A3B-48C3-AC19-189586490816}" type="pres">
      <dgm:prSet presAssocID="{BB75C160-5A1A-40A4-9A55-9885A0BA6B7E}" presName="linear" presStyleCnt="0">
        <dgm:presLayoutVars>
          <dgm:animLvl val="lvl"/>
          <dgm:resizeHandles val="exact"/>
        </dgm:presLayoutVars>
      </dgm:prSet>
      <dgm:spPr/>
    </dgm:pt>
    <dgm:pt modelId="{E2835AA1-90D7-46DB-918E-FA8B84787747}" type="pres">
      <dgm:prSet presAssocID="{ABEBDA2C-A34F-4C0A-8DB5-D3BAACC9773B}" presName="parentText" presStyleLbl="node1" presStyleIdx="0" presStyleCnt="4">
        <dgm:presLayoutVars>
          <dgm:chMax val="0"/>
          <dgm:bulletEnabled val="1"/>
        </dgm:presLayoutVars>
      </dgm:prSet>
      <dgm:spPr/>
    </dgm:pt>
    <dgm:pt modelId="{43A6717F-6351-45E6-8570-BBA1730209C3}" type="pres">
      <dgm:prSet presAssocID="{C401D2EB-2997-4EA2-B1B6-60C3CB1E5E84}" presName="spacer" presStyleCnt="0"/>
      <dgm:spPr/>
    </dgm:pt>
    <dgm:pt modelId="{F04743CB-14A9-45A2-AE6D-D181657DCDBB}" type="pres">
      <dgm:prSet presAssocID="{98F438C3-8886-4308-B801-9D8E14B5CC44}" presName="parentText" presStyleLbl="node1" presStyleIdx="1" presStyleCnt="4">
        <dgm:presLayoutVars>
          <dgm:chMax val="0"/>
          <dgm:bulletEnabled val="1"/>
        </dgm:presLayoutVars>
      </dgm:prSet>
      <dgm:spPr/>
    </dgm:pt>
    <dgm:pt modelId="{2DFE0A75-BCD6-475E-A5DC-4F8121DE6534}" type="pres">
      <dgm:prSet presAssocID="{0D574754-5A29-4F99-9DEC-87659E6D59C6}" presName="spacer" presStyleCnt="0"/>
      <dgm:spPr/>
    </dgm:pt>
    <dgm:pt modelId="{8BBEB304-E855-4F12-AD44-BA16451E25D8}" type="pres">
      <dgm:prSet presAssocID="{B127DDAF-1324-479D-8C96-74AE484C1CD7}" presName="parentText" presStyleLbl="node1" presStyleIdx="2" presStyleCnt="4">
        <dgm:presLayoutVars>
          <dgm:chMax val="0"/>
          <dgm:bulletEnabled val="1"/>
        </dgm:presLayoutVars>
      </dgm:prSet>
      <dgm:spPr/>
    </dgm:pt>
    <dgm:pt modelId="{8EEDAE35-AD10-4AF9-B7ED-22865C580ECF}" type="pres">
      <dgm:prSet presAssocID="{E0F7B5A5-FFC5-4787-80BE-EB69C482409D}" presName="spacer" presStyleCnt="0"/>
      <dgm:spPr/>
    </dgm:pt>
    <dgm:pt modelId="{470A4F13-B3C7-4F28-A9C7-669600D4EE18}" type="pres">
      <dgm:prSet presAssocID="{13DA6725-9E06-4ED6-8A10-D14A71CFB367}" presName="parentText" presStyleLbl="node1" presStyleIdx="3" presStyleCnt="4">
        <dgm:presLayoutVars>
          <dgm:chMax val="0"/>
          <dgm:bulletEnabled val="1"/>
        </dgm:presLayoutVars>
      </dgm:prSet>
      <dgm:spPr/>
    </dgm:pt>
  </dgm:ptLst>
  <dgm:cxnLst>
    <dgm:cxn modelId="{31C6C800-D3EF-43CD-AB59-32ECCE8E152B}" srcId="{BB75C160-5A1A-40A4-9A55-9885A0BA6B7E}" destId="{13DA6725-9E06-4ED6-8A10-D14A71CFB367}" srcOrd="3" destOrd="0" parTransId="{ED9727AA-A6BA-4B4E-9E1C-24E70427366C}" sibTransId="{ECDC69DD-350C-49DD-B4A3-CF5B444D3160}"/>
    <dgm:cxn modelId="{F2ACB366-8D96-4613-A609-9140A3219717}" type="presOf" srcId="{13DA6725-9E06-4ED6-8A10-D14A71CFB367}" destId="{470A4F13-B3C7-4F28-A9C7-669600D4EE18}" srcOrd="0" destOrd="0" presId="urn:microsoft.com/office/officeart/2005/8/layout/vList2"/>
    <dgm:cxn modelId="{F832D272-F577-4883-A0AB-6113976AE959}" srcId="{BB75C160-5A1A-40A4-9A55-9885A0BA6B7E}" destId="{B127DDAF-1324-479D-8C96-74AE484C1CD7}" srcOrd="2" destOrd="0" parTransId="{244AC314-148B-4C74-B9EA-1624ADDA6889}" sibTransId="{E0F7B5A5-FFC5-4787-80BE-EB69C482409D}"/>
    <dgm:cxn modelId="{FE43D385-8AA8-405A-BF3F-CFC2996B7BC8}" type="presOf" srcId="{B127DDAF-1324-479D-8C96-74AE484C1CD7}" destId="{8BBEB304-E855-4F12-AD44-BA16451E25D8}" srcOrd="0" destOrd="0" presId="urn:microsoft.com/office/officeart/2005/8/layout/vList2"/>
    <dgm:cxn modelId="{4F1C54B4-68AF-4D07-B743-3DCC6FC33E4C}" type="presOf" srcId="{98F438C3-8886-4308-B801-9D8E14B5CC44}" destId="{F04743CB-14A9-45A2-AE6D-D181657DCDBB}" srcOrd="0" destOrd="0" presId="urn:microsoft.com/office/officeart/2005/8/layout/vList2"/>
    <dgm:cxn modelId="{027255DF-CCD8-4537-91B7-011F4E1DD9C0}" srcId="{BB75C160-5A1A-40A4-9A55-9885A0BA6B7E}" destId="{ABEBDA2C-A34F-4C0A-8DB5-D3BAACC9773B}" srcOrd="0" destOrd="0" parTransId="{4A998B51-7D6F-4D66-8FE0-15F412702484}" sibTransId="{C401D2EB-2997-4EA2-B1B6-60C3CB1E5E84}"/>
    <dgm:cxn modelId="{1417F2E4-10EB-4873-B208-63522BC03339}" srcId="{BB75C160-5A1A-40A4-9A55-9885A0BA6B7E}" destId="{98F438C3-8886-4308-B801-9D8E14B5CC44}" srcOrd="1" destOrd="0" parTransId="{0EB8C9B7-28B3-49A4-B647-799E45AB1303}" sibTransId="{0D574754-5A29-4F99-9DEC-87659E6D59C6}"/>
    <dgm:cxn modelId="{948304F4-475C-4885-8F18-BA503F0EF4AD}" type="presOf" srcId="{ABEBDA2C-A34F-4C0A-8DB5-D3BAACC9773B}" destId="{E2835AA1-90D7-46DB-918E-FA8B84787747}" srcOrd="0" destOrd="0" presId="urn:microsoft.com/office/officeart/2005/8/layout/vList2"/>
    <dgm:cxn modelId="{81D641F5-6481-4EEE-B7E4-96B0E26C9123}" type="presOf" srcId="{BB75C160-5A1A-40A4-9A55-9885A0BA6B7E}" destId="{64E8452B-8A3B-48C3-AC19-189586490816}" srcOrd="0" destOrd="0" presId="urn:microsoft.com/office/officeart/2005/8/layout/vList2"/>
    <dgm:cxn modelId="{1468CDFB-F910-4516-9771-B6B2EE3268AE}" type="presParOf" srcId="{64E8452B-8A3B-48C3-AC19-189586490816}" destId="{E2835AA1-90D7-46DB-918E-FA8B84787747}" srcOrd="0" destOrd="0" presId="urn:microsoft.com/office/officeart/2005/8/layout/vList2"/>
    <dgm:cxn modelId="{12C9BBA0-4B11-4C66-B454-E1D87D799128}" type="presParOf" srcId="{64E8452B-8A3B-48C3-AC19-189586490816}" destId="{43A6717F-6351-45E6-8570-BBA1730209C3}" srcOrd="1" destOrd="0" presId="urn:microsoft.com/office/officeart/2005/8/layout/vList2"/>
    <dgm:cxn modelId="{A75F4528-EC07-49E3-86F0-A8C24021774D}" type="presParOf" srcId="{64E8452B-8A3B-48C3-AC19-189586490816}" destId="{F04743CB-14A9-45A2-AE6D-D181657DCDBB}" srcOrd="2" destOrd="0" presId="urn:microsoft.com/office/officeart/2005/8/layout/vList2"/>
    <dgm:cxn modelId="{25DC3113-815F-4361-8AA9-27ED2275B720}" type="presParOf" srcId="{64E8452B-8A3B-48C3-AC19-189586490816}" destId="{2DFE0A75-BCD6-475E-A5DC-4F8121DE6534}" srcOrd="3" destOrd="0" presId="urn:microsoft.com/office/officeart/2005/8/layout/vList2"/>
    <dgm:cxn modelId="{0B839943-93F1-43CA-9725-CB3E73982931}" type="presParOf" srcId="{64E8452B-8A3B-48C3-AC19-189586490816}" destId="{8BBEB304-E855-4F12-AD44-BA16451E25D8}" srcOrd="4" destOrd="0" presId="urn:microsoft.com/office/officeart/2005/8/layout/vList2"/>
    <dgm:cxn modelId="{BE35592F-D830-44AD-A936-D43823E5A787}" type="presParOf" srcId="{64E8452B-8A3B-48C3-AC19-189586490816}" destId="{8EEDAE35-AD10-4AF9-B7ED-22865C580ECF}" srcOrd="5" destOrd="0" presId="urn:microsoft.com/office/officeart/2005/8/layout/vList2"/>
    <dgm:cxn modelId="{240466C6-4127-4E96-81E4-4AC32849B54C}" type="presParOf" srcId="{64E8452B-8A3B-48C3-AC19-189586490816}" destId="{470A4F13-B3C7-4F28-A9C7-669600D4EE18}" srcOrd="6"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75C160-5A1A-40A4-9A55-9885A0BA6B7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BEBDA2C-A34F-4C0A-8DB5-D3BAACC9773B}">
      <dgm:prSet/>
      <dgm:spPr>
        <a:solidFill>
          <a:schemeClr val="accent5">
            <a:lumMod val="50000"/>
          </a:schemeClr>
        </a:solidFill>
      </dgm:spPr>
      <dgm:t>
        <a:bodyPr/>
        <a:lstStyle/>
        <a:p>
          <a:r>
            <a:rPr lang="nl-NL" b="1" dirty="0"/>
            <a:t>Lerende leraar</a:t>
          </a:r>
          <a:endParaRPr lang="en-US" b="1" dirty="0"/>
        </a:p>
      </dgm:t>
    </dgm:pt>
    <dgm:pt modelId="{4A998B51-7D6F-4D66-8FE0-15F412702484}" type="parTrans" cxnId="{027255DF-CCD8-4537-91B7-011F4E1DD9C0}">
      <dgm:prSet/>
      <dgm:spPr/>
      <dgm:t>
        <a:bodyPr/>
        <a:lstStyle/>
        <a:p>
          <a:endParaRPr lang="en-US"/>
        </a:p>
      </dgm:t>
    </dgm:pt>
    <dgm:pt modelId="{C401D2EB-2997-4EA2-B1B6-60C3CB1E5E84}" type="sibTrans" cxnId="{027255DF-CCD8-4537-91B7-011F4E1DD9C0}">
      <dgm:prSet/>
      <dgm:spPr/>
      <dgm:t>
        <a:bodyPr/>
        <a:lstStyle/>
        <a:p>
          <a:endParaRPr lang="en-US"/>
        </a:p>
      </dgm:t>
    </dgm:pt>
    <dgm:pt modelId="{64E8452B-8A3B-48C3-AC19-189586490816}" type="pres">
      <dgm:prSet presAssocID="{BB75C160-5A1A-40A4-9A55-9885A0BA6B7E}" presName="linear" presStyleCnt="0">
        <dgm:presLayoutVars>
          <dgm:animLvl val="lvl"/>
          <dgm:resizeHandles val="exact"/>
        </dgm:presLayoutVars>
      </dgm:prSet>
      <dgm:spPr/>
    </dgm:pt>
    <dgm:pt modelId="{E2835AA1-90D7-46DB-918E-FA8B84787747}" type="pres">
      <dgm:prSet presAssocID="{ABEBDA2C-A34F-4C0A-8DB5-D3BAACC9773B}" presName="parentText" presStyleLbl="node1" presStyleIdx="0" presStyleCnt="1">
        <dgm:presLayoutVars>
          <dgm:chMax val="0"/>
          <dgm:bulletEnabled val="1"/>
        </dgm:presLayoutVars>
      </dgm:prSet>
      <dgm:spPr/>
    </dgm:pt>
  </dgm:ptLst>
  <dgm:cxnLst>
    <dgm:cxn modelId="{027255DF-CCD8-4537-91B7-011F4E1DD9C0}" srcId="{BB75C160-5A1A-40A4-9A55-9885A0BA6B7E}" destId="{ABEBDA2C-A34F-4C0A-8DB5-D3BAACC9773B}" srcOrd="0" destOrd="0" parTransId="{4A998B51-7D6F-4D66-8FE0-15F412702484}" sibTransId="{C401D2EB-2997-4EA2-B1B6-60C3CB1E5E84}"/>
    <dgm:cxn modelId="{948304F4-475C-4885-8F18-BA503F0EF4AD}" type="presOf" srcId="{ABEBDA2C-A34F-4C0A-8DB5-D3BAACC9773B}" destId="{E2835AA1-90D7-46DB-918E-FA8B84787747}" srcOrd="0" destOrd="0" presId="urn:microsoft.com/office/officeart/2005/8/layout/vList2"/>
    <dgm:cxn modelId="{81D641F5-6481-4EEE-B7E4-96B0E26C9123}" type="presOf" srcId="{BB75C160-5A1A-40A4-9A55-9885A0BA6B7E}" destId="{64E8452B-8A3B-48C3-AC19-189586490816}" srcOrd="0" destOrd="0" presId="urn:microsoft.com/office/officeart/2005/8/layout/vList2"/>
    <dgm:cxn modelId="{1468CDFB-F910-4516-9771-B6B2EE3268AE}" type="presParOf" srcId="{64E8452B-8A3B-48C3-AC19-189586490816}" destId="{E2835AA1-90D7-46DB-918E-FA8B84787747}"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75C160-5A1A-40A4-9A55-9885A0BA6B7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98F438C3-8886-4308-B801-9D8E14B5CC44}">
      <dgm:prSet/>
      <dgm:spPr>
        <a:solidFill>
          <a:schemeClr val="accent5">
            <a:lumMod val="75000"/>
          </a:schemeClr>
        </a:solidFill>
      </dgm:spPr>
      <dgm:t>
        <a:bodyPr/>
        <a:lstStyle/>
        <a:p>
          <a:r>
            <a:rPr lang="nl-NL" b="1" dirty="0">
              <a:latin typeface="Calibri Light" panose="020F0302020204030204"/>
            </a:rPr>
            <a:t>Leeromgeving</a:t>
          </a:r>
          <a:endParaRPr lang="en-US" b="1" dirty="0"/>
        </a:p>
      </dgm:t>
    </dgm:pt>
    <dgm:pt modelId="{0EB8C9B7-28B3-49A4-B647-799E45AB1303}" type="parTrans" cxnId="{1417F2E4-10EB-4873-B208-63522BC03339}">
      <dgm:prSet/>
      <dgm:spPr/>
      <dgm:t>
        <a:bodyPr/>
        <a:lstStyle/>
        <a:p>
          <a:endParaRPr lang="en-US"/>
        </a:p>
      </dgm:t>
    </dgm:pt>
    <dgm:pt modelId="{0D574754-5A29-4F99-9DEC-87659E6D59C6}" type="sibTrans" cxnId="{1417F2E4-10EB-4873-B208-63522BC03339}">
      <dgm:prSet/>
      <dgm:spPr/>
      <dgm:t>
        <a:bodyPr/>
        <a:lstStyle/>
        <a:p>
          <a:endParaRPr lang="en-US"/>
        </a:p>
      </dgm:t>
    </dgm:pt>
    <dgm:pt modelId="{64E8452B-8A3B-48C3-AC19-189586490816}" type="pres">
      <dgm:prSet presAssocID="{BB75C160-5A1A-40A4-9A55-9885A0BA6B7E}" presName="linear" presStyleCnt="0">
        <dgm:presLayoutVars>
          <dgm:animLvl val="lvl"/>
          <dgm:resizeHandles val="exact"/>
        </dgm:presLayoutVars>
      </dgm:prSet>
      <dgm:spPr/>
    </dgm:pt>
    <dgm:pt modelId="{F04743CB-14A9-45A2-AE6D-D181657DCDBB}" type="pres">
      <dgm:prSet presAssocID="{98F438C3-8886-4308-B801-9D8E14B5CC44}" presName="parentText" presStyleLbl="node1" presStyleIdx="0" presStyleCnt="1">
        <dgm:presLayoutVars>
          <dgm:chMax val="0"/>
          <dgm:bulletEnabled val="1"/>
        </dgm:presLayoutVars>
      </dgm:prSet>
      <dgm:spPr/>
    </dgm:pt>
  </dgm:ptLst>
  <dgm:cxnLst>
    <dgm:cxn modelId="{4F1C54B4-68AF-4D07-B743-3DCC6FC33E4C}" type="presOf" srcId="{98F438C3-8886-4308-B801-9D8E14B5CC44}" destId="{F04743CB-14A9-45A2-AE6D-D181657DCDBB}" srcOrd="0" destOrd="0" presId="urn:microsoft.com/office/officeart/2005/8/layout/vList2"/>
    <dgm:cxn modelId="{1417F2E4-10EB-4873-B208-63522BC03339}" srcId="{BB75C160-5A1A-40A4-9A55-9885A0BA6B7E}" destId="{98F438C3-8886-4308-B801-9D8E14B5CC44}" srcOrd="0" destOrd="0" parTransId="{0EB8C9B7-28B3-49A4-B647-799E45AB1303}" sibTransId="{0D574754-5A29-4F99-9DEC-87659E6D59C6}"/>
    <dgm:cxn modelId="{81D641F5-6481-4EEE-B7E4-96B0E26C9123}" type="presOf" srcId="{BB75C160-5A1A-40A4-9A55-9885A0BA6B7E}" destId="{64E8452B-8A3B-48C3-AC19-189586490816}" srcOrd="0" destOrd="0" presId="urn:microsoft.com/office/officeart/2005/8/layout/vList2"/>
    <dgm:cxn modelId="{A75F4528-EC07-49E3-86F0-A8C24021774D}" type="presParOf" srcId="{64E8452B-8A3B-48C3-AC19-189586490816}" destId="{F04743CB-14A9-45A2-AE6D-D181657DCDBB}"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75C160-5A1A-40A4-9A55-9885A0BA6B7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B127DDAF-1324-479D-8C96-74AE484C1CD7}">
      <dgm:prSet/>
      <dgm:spPr>
        <a:solidFill>
          <a:schemeClr val="accent5">
            <a:lumMod val="60000"/>
            <a:lumOff val="40000"/>
          </a:schemeClr>
        </a:solidFill>
      </dgm:spPr>
      <dgm:t>
        <a:bodyPr/>
        <a:lstStyle/>
        <a:p>
          <a:r>
            <a:rPr lang="nl-NL" b="1" dirty="0"/>
            <a:t>Organisatie</a:t>
          </a:r>
          <a:endParaRPr lang="en-US" b="0" dirty="0"/>
        </a:p>
      </dgm:t>
    </dgm:pt>
    <dgm:pt modelId="{244AC314-148B-4C74-B9EA-1624ADDA6889}" type="parTrans" cxnId="{F832D272-F577-4883-A0AB-6113976AE959}">
      <dgm:prSet/>
      <dgm:spPr/>
      <dgm:t>
        <a:bodyPr/>
        <a:lstStyle/>
        <a:p>
          <a:endParaRPr lang="en-US"/>
        </a:p>
      </dgm:t>
    </dgm:pt>
    <dgm:pt modelId="{E0F7B5A5-FFC5-4787-80BE-EB69C482409D}" type="sibTrans" cxnId="{F832D272-F577-4883-A0AB-6113976AE959}">
      <dgm:prSet/>
      <dgm:spPr/>
      <dgm:t>
        <a:bodyPr/>
        <a:lstStyle/>
        <a:p>
          <a:endParaRPr lang="en-US"/>
        </a:p>
      </dgm:t>
    </dgm:pt>
    <dgm:pt modelId="{64E8452B-8A3B-48C3-AC19-189586490816}" type="pres">
      <dgm:prSet presAssocID="{BB75C160-5A1A-40A4-9A55-9885A0BA6B7E}" presName="linear" presStyleCnt="0">
        <dgm:presLayoutVars>
          <dgm:animLvl val="lvl"/>
          <dgm:resizeHandles val="exact"/>
        </dgm:presLayoutVars>
      </dgm:prSet>
      <dgm:spPr/>
    </dgm:pt>
    <dgm:pt modelId="{8BBEB304-E855-4F12-AD44-BA16451E25D8}" type="pres">
      <dgm:prSet presAssocID="{B127DDAF-1324-479D-8C96-74AE484C1CD7}" presName="parentText" presStyleLbl="node1" presStyleIdx="0" presStyleCnt="1">
        <dgm:presLayoutVars>
          <dgm:chMax val="0"/>
          <dgm:bulletEnabled val="1"/>
        </dgm:presLayoutVars>
      </dgm:prSet>
      <dgm:spPr/>
    </dgm:pt>
  </dgm:ptLst>
  <dgm:cxnLst>
    <dgm:cxn modelId="{F832D272-F577-4883-A0AB-6113976AE959}" srcId="{BB75C160-5A1A-40A4-9A55-9885A0BA6B7E}" destId="{B127DDAF-1324-479D-8C96-74AE484C1CD7}" srcOrd="0" destOrd="0" parTransId="{244AC314-148B-4C74-B9EA-1624ADDA6889}" sibTransId="{E0F7B5A5-FFC5-4787-80BE-EB69C482409D}"/>
    <dgm:cxn modelId="{FE43D385-8AA8-405A-BF3F-CFC2996B7BC8}" type="presOf" srcId="{B127DDAF-1324-479D-8C96-74AE484C1CD7}" destId="{8BBEB304-E855-4F12-AD44-BA16451E25D8}" srcOrd="0" destOrd="0" presId="urn:microsoft.com/office/officeart/2005/8/layout/vList2"/>
    <dgm:cxn modelId="{81D641F5-6481-4EEE-B7E4-96B0E26C9123}" type="presOf" srcId="{BB75C160-5A1A-40A4-9A55-9885A0BA6B7E}" destId="{64E8452B-8A3B-48C3-AC19-189586490816}" srcOrd="0" destOrd="0" presId="urn:microsoft.com/office/officeart/2005/8/layout/vList2"/>
    <dgm:cxn modelId="{0B839943-93F1-43CA-9725-CB3E73982931}" type="presParOf" srcId="{64E8452B-8A3B-48C3-AC19-189586490816}" destId="{8BBEB304-E855-4F12-AD44-BA16451E25D8}"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75C160-5A1A-40A4-9A55-9885A0BA6B7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13DA6725-9E06-4ED6-8A10-D14A71CFB367}">
      <dgm:prSet/>
      <dgm:spPr>
        <a:solidFill>
          <a:schemeClr val="accent5">
            <a:lumMod val="20000"/>
            <a:lumOff val="80000"/>
          </a:schemeClr>
        </a:solidFill>
      </dgm:spPr>
      <dgm:t>
        <a:bodyPr/>
        <a:lstStyle/>
        <a:p>
          <a:pPr rtl="0"/>
          <a:r>
            <a:rPr lang="nl-NL" b="1" dirty="0">
              <a:solidFill>
                <a:srgbClr val="002060"/>
              </a:solidFill>
            </a:rPr>
            <a:t>Kwaliteitscultuur</a:t>
          </a:r>
          <a:endParaRPr lang="en-US" dirty="0">
            <a:solidFill>
              <a:srgbClr val="002060"/>
            </a:solidFill>
          </a:endParaRPr>
        </a:p>
      </dgm:t>
    </dgm:pt>
    <dgm:pt modelId="{ED9727AA-A6BA-4B4E-9E1C-24E70427366C}" type="parTrans" cxnId="{31C6C800-D3EF-43CD-AB59-32ECCE8E152B}">
      <dgm:prSet/>
      <dgm:spPr/>
      <dgm:t>
        <a:bodyPr/>
        <a:lstStyle/>
        <a:p>
          <a:endParaRPr lang="en-US"/>
        </a:p>
      </dgm:t>
    </dgm:pt>
    <dgm:pt modelId="{ECDC69DD-350C-49DD-B4A3-CF5B444D3160}" type="sibTrans" cxnId="{31C6C800-D3EF-43CD-AB59-32ECCE8E152B}">
      <dgm:prSet/>
      <dgm:spPr/>
      <dgm:t>
        <a:bodyPr/>
        <a:lstStyle/>
        <a:p>
          <a:endParaRPr lang="en-US"/>
        </a:p>
      </dgm:t>
    </dgm:pt>
    <dgm:pt modelId="{64E8452B-8A3B-48C3-AC19-189586490816}" type="pres">
      <dgm:prSet presAssocID="{BB75C160-5A1A-40A4-9A55-9885A0BA6B7E}" presName="linear" presStyleCnt="0">
        <dgm:presLayoutVars>
          <dgm:animLvl val="lvl"/>
          <dgm:resizeHandles val="exact"/>
        </dgm:presLayoutVars>
      </dgm:prSet>
      <dgm:spPr/>
    </dgm:pt>
    <dgm:pt modelId="{470A4F13-B3C7-4F28-A9C7-669600D4EE18}" type="pres">
      <dgm:prSet presAssocID="{13DA6725-9E06-4ED6-8A10-D14A71CFB367}" presName="parentText" presStyleLbl="node1" presStyleIdx="0" presStyleCnt="1">
        <dgm:presLayoutVars>
          <dgm:chMax val="0"/>
          <dgm:bulletEnabled val="1"/>
        </dgm:presLayoutVars>
      </dgm:prSet>
      <dgm:spPr/>
    </dgm:pt>
  </dgm:ptLst>
  <dgm:cxnLst>
    <dgm:cxn modelId="{31C6C800-D3EF-43CD-AB59-32ECCE8E152B}" srcId="{BB75C160-5A1A-40A4-9A55-9885A0BA6B7E}" destId="{13DA6725-9E06-4ED6-8A10-D14A71CFB367}" srcOrd="0" destOrd="0" parTransId="{ED9727AA-A6BA-4B4E-9E1C-24E70427366C}" sibTransId="{ECDC69DD-350C-49DD-B4A3-CF5B444D3160}"/>
    <dgm:cxn modelId="{F2ACB366-8D96-4613-A609-9140A3219717}" type="presOf" srcId="{13DA6725-9E06-4ED6-8A10-D14A71CFB367}" destId="{470A4F13-B3C7-4F28-A9C7-669600D4EE18}" srcOrd="0" destOrd="0" presId="urn:microsoft.com/office/officeart/2005/8/layout/vList2"/>
    <dgm:cxn modelId="{81D641F5-6481-4EEE-B7E4-96B0E26C9123}" type="presOf" srcId="{BB75C160-5A1A-40A4-9A55-9885A0BA6B7E}" destId="{64E8452B-8A3B-48C3-AC19-189586490816}" srcOrd="0" destOrd="0" presId="urn:microsoft.com/office/officeart/2005/8/layout/vList2"/>
    <dgm:cxn modelId="{240466C6-4127-4E96-81E4-4AC32849B54C}" type="presParOf" srcId="{64E8452B-8A3B-48C3-AC19-189586490816}" destId="{470A4F13-B3C7-4F28-A9C7-669600D4EE18}"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75C160-5A1A-40A4-9A55-9885A0BA6B7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BEBDA2C-A34F-4C0A-8DB5-D3BAACC9773B}">
      <dgm:prSet/>
      <dgm:spPr>
        <a:solidFill>
          <a:schemeClr val="accent5">
            <a:lumMod val="50000"/>
          </a:schemeClr>
        </a:solidFill>
      </dgm:spPr>
      <dgm:t>
        <a:bodyPr/>
        <a:lstStyle/>
        <a:p>
          <a:r>
            <a:rPr lang="nl-NL" b="1"/>
            <a:t>Lerende leraar</a:t>
          </a:r>
          <a:endParaRPr lang="en-US" b="1"/>
        </a:p>
      </dgm:t>
    </dgm:pt>
    <dgm:pt modelId="{4A998B51-7D6F-4D66-8FE0-15F412702484}" type="parTrans" cxnId="{027255DF-CCD8-4537-91B7-011F4E1DD9C0}">
      <dgm:prSet/>
      <dgm:spPr/>
      <dgm:t>
        <a:bodyPr/>
        <a:lstStyle/>
        <a:p>
          <a:endParaRPr lang="en-US"/>
        </a:p>
      </dgm:t>
    </dgm:pt>
    <dgm:pt modelId="{C401D2EB-2997-4EA2-B1B6-60C3CB1E5E84}" type="sibTrans" cxnId="{027255DF-CCD8-4537-91B7-011F4E1DD9C0}">
      <dgm:prSet/>
      <dgm:spPr/>
      <dgm:t>
        <a:bodyPr/>
        <a:lstStyle/>
        <a:p>
          <a:endParaRPr lang="en-US"/>
        </a:p>
      </dgm:t>
    </dgm:pt>
    <dgm:pt modelId="{98F438C3-8886-4308-B801-9D8E14B5CC44}">
      <dgm:prSet/>
      <dgm:spPr>
        <a:solidFill>
          <a:schemeClr val="accent5">
            <a:lumMod val="75000"/>
          </a:schemeClr>
        </a:solidFill>
      </dgm:spPr>
      <dgm:t>
        <a:bodyPr/>
        <a:lstStyle/>
        <a:p>
          <a:r>
            <a:rPr lang="nl-NL" b="1"/>
            <a:t>Leeromgeving</a:t>
          </a:r>
          <a:endParaRPr lang="en-US" b="1"/>
        </a:p>
      </dgm:t>
    </dgm:pt>
    <dgm:pt modelId="{0EB8C9B7-28B3-49A4-B647-799E45AB1303}" type="parTrans" cxnId="{1417F2E4-10EB-4873-B208-63522BC03339}">
      <dgm:prSet/>
      <dgm:spPr/>
      <dgm:t>
        <a:bodyPr/>
        <a:lstStyle/>
        <a:p>
          <a:endParaRPr lang="en-US"/>
        </a:p>
      </dgm:t>
    </dgm:pt>
    <dgm:pt modelId="{0D574754-5A29-4F99-9DEC-87659E6D59C6}" type="sibTrans" cxnId="{1417F2E4-10EB-4873-B208-63522BC03339}">
      <dgm:prSet/>
      <dgm:spPr/>
      <dgm:t>
        <a:bodyPr/>
        <a:lstStyle/>
        <a:p>
          <a:endParaRPr lang="en-US"/>
        </a:p>
      </dgm:t>
    </dgm:pt>
    <dgm:pt modelId="{B127DDAF-1324-479D-8C96-74AE484C1CD7}">
      <dgm:prSet/>
      <dgm:spPr>
        <a:solidFill>
          <a:schemeClr val="accent5">
            <a:lumMod val="60000"/>
            <a:lumOff val="40000"/>
          </a:schemeClr>
        </a:solidFill>
      </dgm:spPr>
      <dgm:t>
        <a:bodyPr/>
        <a:lstStyle/>
        <a:p>
          <a:r>
            <a:rPr lang="nl-NL" b="1"/>
            <a:t>Organisatie</a:t>
          </a:r>
          <a:endParaRPr lang="en-US" b="0"/>
        </a:p>
      </dgm:t>
    </dgm:pt>
    <dgm:pt modelId="{244AC314-148B-4C74-B9EA-1624ADDA6889}" type="parTrans" cxnId="{F832D272-F577-4883-A0AB-6113976AE959}">
      <dgm:prSet/>
      <dgm:spPr/>
      <dgm:t>
        <a:bodyPr/>
        <a:lstStyle/>
        <a:p>
          <a:endParaRPr lang="en-US"/>
        </a:p>
      </dgm:t>
    </dgm:pt>
    <dgm:pt modelId="{E0F7B5A5-FFC5-4787-80BE-EB69C482409D}" type="sibTrans" cxnId="{F832D272-F577-4883-A0AB-6113976AE959}">
      <dgm:prSet/>
      <dgm:spPr/>
      <dgm:t>
        <a:bodyPr/>
        <a:lstStyle/>
        <a:p>
          <a:endParaRPr lang="en-US"/>
        </a:p>
      </dgm:t>
    </dgm:pt>
    <dgm:pt modelId="{13DA6725-9E06-4ED6-8A10-D14A71CFB367}">
      <dgm:prSet/>
      <dgm:spPr>
        <a:solidFill>
          <a:schemeClr val="accent5">
            <a:lumMod val="20000"/>
            <a:lumOff val="80000"/>
          </a:schemeClr>
        </a:solidFill>
      </dgm:spPr>
      <dgm:t>
        <a:bodyPr/>
        <a:lstStyle/>
        <a:p>
          <a:r>
            <a:rPr lang="nl-NL" b="1"/>
            <a:t>Kwaliteitscultuur</a:t>
          </a:r>
          <a:endParaRPr lang="en-US"/>
        </a:p>
      </dgm:t>
    </dgm:pt>
    <dgm:pt modelId="{ED9727AA-A6BA-4B4E-9E1C-24E70427366C}" type="parTrans" cxnId="{31C6C800-D3EF-43CD-AB59-32ECCE8E152B}">
      <dgm:prSet/>
      <dgm:spPr/>
      <dgm:t>
        <a:bodyPr/>
        <a:lstStyle/>
        <a:p>
          <a:endParaRPr lang="en-US"/>
        </a:p>
      </dgm:t>
    </dgm:pt>
    <dgm:pt modelId="{ECDC69DD-350C-49DD-B4A3-CF5B444D3160}" type="sibTrans" cxnId="{31C6C800-D3EF-43CD-AB59-32ECCE8E152B}">
      <dgm:prSet/>
      <dgm:spPr/>
      <dgm:t>
        <a:bodyPr/>
        <a:lstStyle/>
        <a:p>
          <a:endParaRPr lang="en-US"/>
        </a:p>
      </dgm:t>
    </dgm:pt>
    <dgm:pt modelId="{64E8452B-8A3B-48C3-AC19-189586490816}" type="pres">
      <dgm:prSet presAssocID="{BB75C160-5A1A-40A4-9A55-9885A0BA6B7E}" presName="linear" presStyleCnt="0">
        <dgm:presLayoutVars>
          <dgm:animLvl val="lvl"/>
          <dgm:resizeHandles val="exact"/>
        </dgm:presLayoutVars>
      </dgm:prSet>
      <dgm:spPr/>
    </dgm:pt>
    <dgm:pt modelId="{E2835AA1-90D7-46DB-918E-FA8B84787747}" type="pres">
      <dgm:prSet presAssocID="{ABEBDA2C-A34F-4C0A-8DB5-D3BAACC9773B}" presName="parentText" presStyleLbl="node1" presStyleIdx="0" presStyleCnt="4">
        <dgm:presLayoutVars>
          <dgm:chMax val="0"/>
          <dgm:bulletEnabled val="1"/>
        </dgm:presLayoutVars>
      </dgm:prSet>
      <dgm:spPr/>
    </dgm:pt>
    <dgm:pt modelId="{43A6717F-6351-45E6-8570-BBA1730209C3}" type="pres">
      <dgm:prSet presAssocID="{C401D2EB-2997-4EA2-B1B6-60C3CB1E5E84}" presName="spacer" presStyleCnt="0"/>
      <dgm:spPr/>
    </dgm:pt>
    <dgm:pt modelId="{F04743CB-14A9-45A2-AE6D-D181657DCDBB}" type="pres">
      <dgm:prSet presAssocID="{98F438C3-8886-4308-B801-9D8E14B5CC44}" presName="parentText" presStyleLbl="node1" presStyleIdx="1" presStyleCnt="4">
        <dgm:presLayoutVars>
          <dgm:chMax val="0"/>
          <dgm:bulletEnabled val="1"/>
        </dgm:presLayoutVars>
      </dgm:prSet>
      <dgm:spPr/>
    </dgm:pt>
    <dgm:pt modelId="{2DFE0A75-BCD6-475E-A5DC-4F8121DE6534}" type="pres">
      <dgm:prSet presAssocID="{0D574754-5A29-4F99-9DEC-87659E6D59C6}" presName="spacer" presStyleCnt="0"/>
      <dgm:spPr/>
    </dgm:pt>
    <dgm:pt modelId="{8BBEB304-E855-4F12-AD44-BA16451E25D8}" type="pres">
      <dgm:prSet presAssocID="{B127DDAF-1324-479D-8C96-74AE484C1CD7}" presName="parentText" presStyleLbl="node1" presStyleIdx="2" presStyleCnt="4">
        <dgm:presLayoutVars>
          <dgm:chMax val="0"/>
          <dgm:bulletEnabled val="1"/>
        </dgm:presLayoutVars>
      </dgm:prSet>
      <dgm:spPr/>
    </dgm:pt>
    <dgm:pt modelId="{8EEDAE35-AD10-4AF9-B7ED-22865C580ECF}" type="pres">
      <dgm:prSet presAssocID="{E0F7B5A5-FFC5-4787-80BE-EB69C482409D}" presName="spacer" presStyleCnt="0"/>
      <dgm:spPr/>
    </dgm:pt>
    <dgm:pt modelId="{470A4F13-B3C7-4F28-A9C7-669600D4EE18}" type="pres">
      <dgm:prSet presAssocID="{13DA6725-9E06-4ED6-8A10-D14A71CFB367}" presName="parentText" presStyleLbl="node1" presStyleIdx="3" presStyleCnt="4">
        <dgm:presLayoutVars>
          <dgm:chMax val="0"/>
          <dgm:bulletEnabled val="1"/>
        </dgm:presLayoutVars>
      </dgm:prSet>
      <dgm:spPr/>
    </dgm:pt>
  </dgm:ptLst>
  <dgm:cxnLst>
    <dgm:cxn modelId="{31C6C800-D3EF-43CD-AB59-32ECCE8E152B}" srcId="{BB75C160-5A1A-40A4-9A55-9885A0BA6B7E}" destId="{13DA6725-9E06-4ED6-8A10-D14A71CFB367}" srcOrd="3" destOrd="0" parTransId="{ED9727AA-A6BA-4B4E-9E1C-24E70427366C}" sibTransId="{ECDC69DD-350C-49DD-B4A3-CF5B444D3160}"/>
    <dgm:cxn modelId="{F2ACB366-8D96-4613-A609-9140A3219717}" type="presOf" srcId="{13DA6725-9E06-4ED6-8A10-D14A71CFB367}" destId="{470A4F13-B3C7-4F28-A9C7-669600D4EE18}" srcOrd="0" destOrd="0" presId="urn:microsoft.com/office/officeart/2005/8/layout/vList2"/>
    <dgm:cxn modelId="{F832D272-F577-4883-A0AB-6113976AE959}" srcId="{BB75C160-5A1A-40A4-9A55-9885A0BA6B7E}" destId="{B127DDAF-1324-479D-8C96-74AE484C1CD7}" srcOrd="2" destOrd="0" parTransId="{244AC314-148B-4C74-B9EA-1624ADDA6889}" sibTransId="{E0F7B5A5-FFC5-4787-80BE-EB69C482409D}"/>
    <dgm:cxn modelId="{FE43D385-8AA8-405A-BF3F-CFC2996B7BC8}" type="presOf" srcId="{B127DDAF-1324-479D-8C96-74AE484C1CD7}" destId="{8BBEB304-E855-4F12-AD44-BA16451E25D8}" srcOrd="0" destOrd="0" presId="urn:microsoft.com/office/officeart/2005/8/layout/vList2"/>
    <dgm:cxn modelId="{4F1C54B4-68AF-4D07-B743-3DCC6FC33E4C}" type="presOf" srcId="{98F438C3-8886-4308-B801-9D8E14B5CC44}" destId="{F04743CB-14A9-45A2-AE6D-D181657DCDBB}" srcOrd="0" destOrd="0" presId="urn:microsoft.com/office/officeart/2005/8/layout/vList2"/>
    <dgm:cxn modelId="{027255DF-CCD8-4537-91B7-011F4E1DD9C0}" srcId="{BB75C160-5A1A-40A4-9A55-9885A0BA6B7E}" destId="{ABEBDA2C-A34F-4C0A-8DB5-D3BAACC9773B}" srcOrd="0" destOrd="0" parTransId="{4A998B51-7D6F-4D66-8FE0-15F412702484}" sibTransId="{C401D2EB-2997-4EA2-B1B6-60C3CB1E5E84}"/>
    <dgm:cxn modelId="{1417F2E4-10EB-4873-B208-63522BC03339}" srcId="{BB75C160-5A1A-40A4-9A55-9885A0BA6B7E}" destId="{98F438C3-8886-4308-B801-9D8E14B5CC44}" srcOrd="1" destOrd="0" parTransId="{0EB8C9B7-28B3-49A4-B647-799E45AB1303}" sibTransId="{0D574754-5A29-4F99-9DEC-87659E6D59C6}"/>
    <dgm:cxn modelId="{948304F4-475C-4885-8F18-BA503F0EF4AD}" type="presOf" srcId="{ABEBDA2C-A34F-4C0A-8DB5-D3BAACC9773B}" destId="{E2835AA1-90D7-46DB-918E-FA8B84787747}" srcOrd="0" destOrd="0" presId="urn:microsoft.com/office/officeart/2005/8/layout/vList2"/>
    <dgm:cxn modelId="{81D641F5-6481-4EEE-B7E4-96B0E26C9123}" type="presOf" srcId="{BB75C160-5A1A-40A4-9A55-9885A0BA6B7E}" destId="{64E8452B-8A3B-48C3-AC19-189586490816}" srcOrd="0" destOrd="0" presId="urn:microsoft.com/office/officeart/2005/8/layout/vList2"/>
    <dgm:cxn modelId="{1468CDFB-F910-4516-9771-B6B2EE3268AE}" type="presParOf" srcId="{64E8452B-8A3B-48C3-AC19-189586490816}" destId="{E2835AA1-90D7-46DB-918E-FA8B84787747}" srcOrd="0" destOrd="0" presId="urn:microsoft.com/office/officeart/2005/8/layout/vList2"/>
    <dgm:cxn modelId="{12C9BBA0-4B11-4C66-B454-E1D87D799128}" type="presParOf" srcId="{64E8452B-8A3B-48C3-AC19-189586490816}" destId="{43A6717F-6351-45E6-8570-BBA1730209C3}" srcOrd="1" destOrd="0" presId="urn:microsoft.com/office/officeart/2005/8/layout/vList2"/>
    <dgm:cxn modelId="{A75F4528-EC07-49E3-86F0-A8C24021774D}" type="presParOf" srcId="{64E8452B-8A3B-48C3-AC19-189586490816}" destId="{F04743CB-14A9-45A2-AE6D-D181657DCDBB}" srcOrd="2" destOrd="0" presId="urn:microsoft.com/office/officeart/2005/8/layout/vList2"/>
    <dgm:cxn modelId="{25DC3113-815F-4361-8AA9-27ED2275B720}" type="presParOf" srcId="{64E8452B-8A3B-48C3-AC19-189586490816}" destId="{2DFE0A75-BCD6-475E-A5DC-4F8121DE6534}" srcOrd="3" destOrd="0" presId="urn:microsoft.com/office/officeart/2005/8/layout/vList2"/>
    <dgm:cxn modelId="{0B839943-93F1-43CA-9725-CB3E73982931}" type="presParOf" srcId="{64E8452B-8A3B-48C3-AC19-189586490816}" destId="{8BBEB304-E855-4F12-AD44-BA16451E25D8}" srcOrd="4" destOrd="0" presId="urn:microsoft.com/office/officeart/2005/8/layout/vList2"/>
    <dgm:cxn modelId="{BE35592F-D830-44AD-A936-D43823E5A787}" type="presParOf" srcId="{64E8452B-8A3B-48C3-AC19-189586490816}" destId="{8EEDAE35-AD10-4AF9-B7ED-22865C580ECF}" srcOrd="5" destOrd="0" presId="urn:microsoft.com/office/officeart/2005/8/layout/vList2"/>
    <dgm:cxn modelId="{240466C6-4127-4E96-81E4-4AC32849B54C}" type="presParOf" srcId="{64E8452B-8A3B-48C3-AC19-189586490816}" destId="{470A4F13-B3C7-4F28-A9C7-669600D4EE18}" srcOrd="6"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388FC2-6914-45CD-BDBB-631C7432EE36}"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0142399C-20FF-4F17-80F0-F82E79D873A2}">
      <dgm:prSet custT="1"/>
      <dgm:spPr/>
      <dgm:t>
        <a:bodyPr/>
        <a:lstStyle/>
        <a:p>
          <a:pPr algn="ctr">
            <a:lnSpc>
              <a:spcPct val="100000"/>
            </a:lnSpc>
          </a:pPr>
          <a:r>
            <a:rPr lang="nl-NL" sz="2400" b="1" dirty="0">
              <a:solidFill>
                <a:schemeClr val="accent5">
                  <a:lumMod val="50000"/>
                </a:schemeClr>
              </a:solidFill>
            </a:rPr>
            <a:t>EIGEN LEERVRAGEN en/of CASUISTIEK</a:t>
          </a:r>
          <a:endParaRPr lang="en-US" sz="2400" b="1" dirty="0">
            <a:solidFill>
              <a:schemeClr val="accent5">
                <a:lumMod val="50000"/>
              </a:schemeClr>
            </a:solidFill>
          </a:endParaRPr>
        </a:p>
      </dgm:t>
    </dgm:pt>
    <dgm:pt modelId="{DCADD417-16D9-46F8-843F-1749A62BB206}" type="parTrans" cxnId="{1E5CF1E5-8DCF-4922-99A1-8118EA18B20E}">
      <dgm:prSet/>
      <dgm:spPr/>
      <dgm:t>
        <a:bodyPr/>
        <a:lstStyle/>
        <a:p>
          <a:endParaRPr lang="en-US"/>
        </a:p>
      </dgm:t>
    </dgm:pt>
    <dgm:pt modelId="{400D259D-61A8-4952-B238-0DADDA2CC836}" type="sibTrans" cxnId="{1E5CF1E5-8DCF-4922-99A1-8118EA18B20E}">
      <dgm:prSet/>
      <dgm:spPr/>
      <dgm:t>
        <a:bodyPr/>
        <a:lstStyle/>
        <a:p>
          <a:pPr>
            <a:lnSpc>
              <a:spcPct val="100000"/>
            </a:lnSpc>
          </a:pPr>
          <a:endParaRPr lang="en-US"/>
        </a:p>
      </dgm:t>
    </dgm:pt>
    <dgm:pt modelId="{A77D40D7-01BB-468A-8555-46D5733F3D0D}">
      <dgm:prSet custT="1"/>
      <dgm:spPr/>
      <dgm:t>
        <a:bodyPr/>
        <a:lstStyle/>
        <a:p>
          <a:pPr marL="0" lvl="0" algn="ctr" defTabSz="1066800" rtl="0">
            <a:lnSpc>
              <a:spcPct val="100000"/>
            </a:lnSpc>
            <a:spcBef>
              <a:spcPct val="0"/>
            </a:spcBef>
            <a:spcAft>
              <a:spcPct val="35000"/>
            </a:spcAft>
            <a:buNone/>
          </a:pPr>
          <a:r>
            <a:rPr lang="en-US" sz="2400" b="1" kern="1200" dirty="0">
              <a:solidFill>
                <a:srgbClr val="5B9BD5">
                  <a:lumMod val="50000"/>
                </a:srgbClr>
              </a:solidFill>
              <a:latin typeface="Calibri" panose="020F0502020204030204"/>
              <a:ea typeface="+mn-ea"/>
              <a:cs typeface="+mn-cs"/>
            </a:rPr>
            <a:t>STAND VAN ZAKEN</a:t>
          </a:r>
        </a:p>
      </dgm:t>
    </dgm:pt>
    <dgm:pt modelId="{7C933071-CE9D-4423-8D5F-F39575248BA3}" type="parTrans" cxnId="{4CCE22ED-7CBD-407E-892B-8C9AEFA16A07}">
      <dgm:prSet/>
      <dgm:spPr/>
      <dgm:t>
        <a:bodyPr/>
        <a:lstStyle/>
        <a:p>
          <a:endParaRPr lang="en-US"/>
        </a:p>
      </dgm:t>
    </dgm:pt>
    <dgm:pt modelId="{1FEB9F1E-F7FF-4B31-9541-89B74A817987}" type="sibTrans" cxnId="{4CCE22ED-7CBD-407E-892B-8C9AEFA16A07}">
      <dgm:prSet/>
      <dgm:spPr/>
      <dgm:t>
        <a:bodyPr/>
        <a:lstStyle/>
        <a:p>
          <a:endParaRPr lang="en-US"/>
        </a:p>
      </dgm:t>
    </dgm:pt>
    <dgm:pt modelId="{0CC01C1C-6486-423C-97A8-BF707BE86C4D}" type="pres">
      <dgm:prSet presAssocID="{BD388FC2-6914-45CD-BDBB-631C7432EE36}" presName="root" presStyleCnt="0">
        <dgm:presLayoutVars>
          <dgm:dir/>
          <dgm:resizeHandles val="exact"/>
        </dgm:presLayoutVars>
      </dgm:prSet>
      <dgm:spPr/>
    </dgm:pt>
    <dgm:pt modelId="{23C9A1C8-8B36-4F83-AFC6-FB00C97628D6}" type="pres">
      <dgm:prSet presAssocID="{BD388FC2-6914-45CD-BDBB-631C7432EE36}" presName="container" presStyleCnt="0">
        <dgm:presLayoutVars>
          <dgm:dir/>
          <dgm:resizeHandles val="exact"/>
        </dgm:presLayoutVars>
      </dgm:prSet>
      <dgm:spPr/>
    </dgm:pt>
    <dgm:pt modelId="{94AC7743-E3A8-4E3A-8E98-7B65DE601E1E}" type="pres">
      <dgm:prSet presAssocID="{0142399C-20FF-4F17-80F0-F82E79D873A2}" presName="compNode" presStyleCnt="0"/>
      <dgm:spPr/>
    </dgm:pt>
    <dgm:pt modelId="{012042F7-EFD5-49EF-BAD1-0B7D059A0F1A}" type="pres">
      <dgm:prSet presAssocID="{0142399C-20FF-4F17-80F0-F82E79D873A2}" presName="iconBgRect" presStyleLbl="bgShp" presStyleIdx="0" presStyleCnt="2" custLinFactY="-3914" custLinFactNeighborX="98009" custLinFactNeighborY="-100000"/>
      <dgm:spPr/>
    </dgm:pt>
    <dgm:pt modelId="{1A9FA726-4553-4BAF-837F-47CC216FBF60}" type="pres">
      <dgm:prSet presAssocID="{0142399C-20FF-4F17-80F0-F82E79D873A2}" presName="iconRect" presStyleLbl="node1" presStyleIdx="0" presStyleCnt="2" custLinFactX="71018" custLinFactY="-90820" custLinFactNeighborX="100000" custLinFactNeighborY="-100000"/>
      <dgm:spPr>
        <a:ln>
          <a:noFill/>
        </a:ln>
      </dgm:spPr>
    </dgm:pt>
    <dgm:pt modelId="{A9CA2D98-5B74-4FFD-AB0C-A7588DB33FAE}" type="pres">
      <dgm:prSet presAssocID="{0142399C-20FF-4F17-80F0-F82E79D873A2}" presName="spaceRect" presStyleCnt="0"/>
      <dgm:spPr/>
    </dgm:pt>
    <dgm:pt modelId="{C04254A7-1C50-4095-8492-6C73DAD07F34}" type="pres">
      <dgm:prSet presAssocID="{0142399C-20FF-4F17-80F0-F82E79D873A2}" presName="textRect" presStyleLbl="revTx" presStyleIdx="0" presStyleCnt="2" custScaleX="137599" custScaleY="117946" custLinFactNeighborX="-32505" custLinFactNeighborY="48744">
        <dgm:presLayoutVars>
          <dgm:chMax val="1"/>
          <dgm:chPref val="1"/>
        </dgm:presLayoutVars>
      </dgm:prSet>
      <dgm:spPr/>
    </dgm:pt>
    <dgm:pt modelId="{F72D9BB5-966F-4063-B17D-C83BF848D170}" type="pres">
      <dgm:prSet presAssocID="{400D259D-61A8-4952-B238-0DADDA2CC836}" presName="sibTrans" presStyleLbl="sibTrans2D1" presStyleIdx="0" presStyleCnt="0"/>
      <dgm:spPr/>
    </dgm:pt>
    <dgm:pt modelId="{E3C49B46-8664-4E7E-BA16-AFADE8808577}" type="pres">
      <dgm:prSet presAssocID="{A77D40D7-01BB-468A-8555-46D5733F3D0D}" presName="compNode" presStyleCnt="0"/>
      <dgm:spPr/>
    </dgm:pt>
    <dgm:pt modelId="{B22E903B-CD03-4976-B7B2-FC7A01B4BFF8}" type="pres">
      <dgm:prSet presAssocID="{A77D40D7-01BB-468A-8555-46D5733F3D0D}" presName="iconBgRect" presStyleLbl="bgShp" presStyleIdx="1" presStyleCnt="2" custLinFactX="55870" custLinFactY="-5094" custLinFactNeighborX="100000" custLinFactNeighborY="-100000"/>
      <dgm:spPr/>
    </dgm:pt>
    <dgm:pt modelId="{F52248C8-E8C1-4588-91E1-142E1975D653}" type="pres">
      <dgm:prSet presAssocID="{A77D40D7-01BB-468A-8555-46D5733F3D0D}" presName="iconRect" presStyleLbl="node1" presStyleIdx="1" presStyleCnt="2" custScaleY="148785" custLinFactX="100000" custLinFactY="-79161" custLinFactNeighborX="162634"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4000" r="-24000"/>
          </a:stretch>
        </a:blipFill>
        <a:ln>
          <a:noFill/>
        </a:ln>
      </dgm:spPr>
      <dgm:extLst>
        <a:ext uri="{E40237B7-FDA0-4F09-8148-C483321AD2D9}">
          <dgm14:cNvPr xmlns:dgm14="http://schemas.microsoft.com/office/drawing/2010/diagram" id="0" name="" descr="Een geopend boek"/>
        </a:ext>
      </dgm:extLst>
    </dgm:pt>
    <dgm:pt modelId="{01EDF257-E721-46C6-B215-953CDC966D30}" type="pres">
      <dgm:prSet presAssocID="{A77D40D7-01BB-468A-8555-46D5733F3D0D}" presName="spaceRect" presStyleCnt="0"/>
      <dgm:spPr/>
    </dgm:pt>
    <dgm:pt modelId="{000E1851-9688-4C48-BAB4-3B28CB7437D3}" type="pres">
      <dgm:prSet presAssocID="{A77D40D7-01BB-468A-8555-46D5733F3D0D}" presName="textRect" presStyleLbl="revTx" presStyleIdx="1" presStyleCnt="2" custScaleX="137373" custLinFactNeighborX="-20862" custLinFactNeighborY="51776">
        <dgm:presLayoutVars>
          <dgm:chMax val="1"/>
          <dgm:chPref val="1"/>
        </dgm:presLayoutVars>
      </dgm:prSet>
      <dgm:spPr/>
    </dgm:pt>
  </dgm:ptLst>
  <dgm:cxnLst>
    <dgm:cxn modelId="{AF6C6D69-729D-F144-AEBD-5559286930A2}" type="presOf" srcId="{400D259D-61A8-4952-B238-0DADDA2CC836}" destId="{F72D9BB5-966F-4063-B17D-C83BF848D170}" srcOrd="0" destOrd="0" presId="urn:microsoft.com/office/officeart/2018/2/layout/IconCircleList"/>
    <dgm:cxn modelId="{8C334259-B178-1F47-900A-41E5FB57C01D}" type="presOf" srcId="{0142399C-20FF-4F17-80F0-F82E79D873A2}" destId="{C04254A7-1C50-4095-8492-6C73DAD07F34}" srcOrd="0" destOrd="0" presId="urn:microsoft.com/office/officeart/2018/2/layout/IconCircleList"/>
    <dgm:cxn modelId="{F781A77D-5255-1644-BB59-FB665CE39176}" type="presOf" srcId="{BD388FC2-6914-45CD-BDBB-631C7432EE36}" destId="{0CC01C1C-6486-423C-97A8-BF707BE86C4D}" srcOrd="0" destOrd="0" presId="urn:microsoft.com/office/officeart/2018/2/layout/IconCircleList"/>
    <dgm:cxn modelId="{184F1B9E-1909-804B-9676-A7D4B686B0D5}" type="presOf" srcId="{A77D40D7-01BB-468A-8555-46D5733F3D0D}" destId="{000E1851-9688-4C48-BAB4-3B28CB7437D3}" srcOrd="0" destOrd="0" presId="urn:microsoft.com/office/officeart/2018/2/layout/IconCircleList"/>
    <dgm:cxn modelId="{1E5CF1E5-8DCF-4922-99A1-8118EA18B20E}" srcId="{BD388FC2-6914-45CD-BDBB-631C7432EE36}" destId="{0142399C-20FF-4F17-80F0-F82E79D873A2}" srcOrd="0" destOrd="0" parTransId="{DCADD417-16D9-46F8-843F-1749A62BB206}" sibTransId="{400D259D-61A8-4952-B238-0DADDA2CC836}"/>
    <dgm:cxn modelId="{4CCE22ED-7CBD-407E-892B-8C9AEFA16A07}" srcId="{BD388FC2-6914-45CD-BDBB-631C7432EE36}" destId="{A77D40D7-01BB-468A-8555-46D5733F3D0D}" srcOrd="1" destOrd="0" parTransId="{7C933071-CE9D-4423-8D5F-F39575248BA3}" sibTransId="{1FEB9F1E-F7FF-4B31-9541-89B74A817987}"/>
    <dgm:cxn modelId="{F73643B4-8B61-8843-B5B3-71DD972D0441}" type="presParOf" srcId="{0CC01C1C-6486-423C-97A8-BF707BE86C4D}" destId="{23C9A1C8-8B36-4F83-AFC6-FB00C97628D6}" srcOrd="0" destOrd="0" presId="urn:microsoft.com/office/officeart/2018/2/layout/IconCircleList"/>
    <dgm:cxn modelId="{0793FB3C-4233-8248-BB80-7045AA79423E}" type="presParOf" srcId="{23C9A1C8-8B36-4F83-AFC6-FB00C97628D6}" destId="{94AC7743-E3A8-4E3A-8E98-7B65DE601E1E}" srcOrd="0" destOrd="0" presId="urn:microsoft.com/office/officeart/2018/2/layout/IconCircleList"/>
    <dgm:cxn modelId="{4CB4A4DE-638E-694F-A841-87C3396E6B5C}" type="presParOf" srcId="{94AC7743-E3A8-4E3A-8E98-7B65DE601E1E}" destId="{012042F7-EFD5-49EF-BAD1-0B7D059A0F1A}" srcOrd="0" destOrd="0" presId="urn:microsoft.com/office/officeart/2018/2/layout/IconCircleList"/>
    <dgm:cxn modelId="{8BCA0002-0CE0-3E4F-8853-B28501A1DE9C}" type="presParOf" srcId="{94AC7743-E3A8-4E3A-8E98-7B65DE601E1E}" destId="{1A9FA726-4553-4BAF-837F-47CC216FBF60}" srcOrd="1" destOrd="0" presId="urn:microsoft.com/office/officeart/2018/2/layout/IconCircleList"/>
    <dgm:cxn modelId="{AE739E92-67F1-734E-9D35-4B8D2A717F84}" type="presParOf" srcId="{94AC7743-E3A8-4E3A-8E98-7B65DE601E1E}" destId="{A9CA2D98-5B74-4FFD-AB0C-A7588DB33FAE}" srcOrd="2" destOrd="0" presId="urn:microsoft.com/office/officeart/2018/2/layout/IconCircleList"/>
    <dgm:cxn modelId="{0BE043DE-CCCD-594C-AE3F-C7C008428450}" type="presParOf" srcId="{94AC7743-E3A8-4E3A-8E98-7B65DE601E1E}" destId="{C04254A7-1C50-4095-8492-6C73DAD07F34}" srcOrd="3" destOrd="0" presId="urn:microsoft.com/office/officeart/2018/2/layout/IconCircleList"/>
    <dgm:cxn modelId="{69518E43-640E-6E4A-BB3F-F2718B828E00}" type="presParOf" srcId="{23C9A1C8-8B36-4F83-AFC6-FB00C97628D6}" destId="{F72D9BB5-966F-4063-B17D-C83BF848D170}" srcOrd="1" destOrd="0" presId="urn:microsoft.com/office/officeart/2018/2/layout/IconCircleList"/>
    <dgm:cxn modelId="{0588E55E-FC5A-8C4A-9E1F-AA5906750A31}" type="presParOf" srcId="{23C9A1C8-8B36-4F83-AFC6-FB00C97628D6}" destId="{E3C49B46-8664-4E7E-BA16-AFADE8808577}" srcOrd="2" destOrd="0" presId="urn:microsoft.com/office/officeart/2018/2/layout/IconCircleList"/>
    <dgm:cxn modelId="{884FBC98-9805-7F47-9D38-63893342E6F7}" type="presParOf" srcId="{E3C49B46-8664-4E7E-BA16-AFADE8808577}" destId="{B22E903B-CD03-4976-B7B2-FC7A01B4BFF8}" srcOrd="0" destOrd="0" presId="urn:microsoft.com/office/officeart/2018/2/layout/IconCircleList"/>
    <dgm:cxn modelId="{597FE28E-96F8-6D4D-B914-69C644C50466}" type="presParOf" srcId="{E3C49B46-8664-4E7E-BA16-AFADE8808577}" destId="{F52248C8-E8C1-4588-91E1-142E1975D653}" srcOrd="1" destOrd="0" presId="urn:microsoft.com/office/officeart/2018/2/layout/IconCircleList"/>
    <dgm:cxn modelId="{323CB7D7-2B3D-144B-99F0-66AAB73A1C51}" type="presParOf" srcId="{E3C49B46-8664-4E7E-BA16-AFADE8808577}" destId="{01EDF257-E721-46C6-B215-953CDC966D30}" srcOrd="2" destOrd="0" presId="urn:microsoft.com/office/officeart/2018/2/layout/IconCircleList"/>
    <dgm:cxn modelId="{4F4D6C1D-0650-5E45-B55B-EC1EF61F6B22}" type="presParOf" srcId="{E3C49B46-8664-4E7E-BA16-AFADE8808577}" destId="{000E1851-9688-4C48-BAB4-3B28CB7437D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C57AB-5639-462F-A05D-B83A5000F2E4}">
      <dsp:nvSpPr>
        <dsp:cNvPr id="0" name=""/>
        <dsp:cNvSpPr/>
      </dsp:nvSpPr>
      <dsp:spPr>
        <a:xfrm>
          <a:off x="117173" y="1373061"/>
          <a:ext cx="654982" cy="654982"/>
        </a:xfrm>
        <a:prstGeom prst="ellipse">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5026E41C-7E62-4816-91E0-5D030D849B9C}">
      <dsp:nvSpPr>
        <dsp:cNvPr id="0" name=""/>
        <dsp:cNvSpPr/>
      </dsp:nvSpPr>
      <dsp:spPr>
        <a:xfrm>
          <a:off x="254719" y="1510607"/>
          <a:ext cx="379889" cy="3798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C37AC1-6AB6-41E2-90DA-9C26D984DEF0}">
      <dsp:nvSpPr>
        <dsp:cNvPr id="0" name=""/>
        <dsp:cNvSpPr/>
      </dsp:nvSpPr>
      <dsp:spPr>
        <a:xfrm>
          <a:off x="912509" y="1373061"/>
          <a:ext cx="1543886" cy="65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NL" sz="1600" kern="1200">
              <a:solidFill>
                <a:schemeClr val="tx2"/>
              </a:solidFill>
            </a:rPr>
            <a:t>Inzicht in eigen kwaliteit</a:t>
          </a:r>
          <a:endParaRPr lang="en-US" sz="1600" kern="1200">
            <a:solidFill>
              <a:schemeClr val="tx2"/>
            </a:solidFill>
          </a:endParaRPr>
        </a:p>
      </dsp:txBody>
      <dsp:txXfrm>
        <a:off x="912509" y="1373061"/>
        <a:ext cx="1543886" cy="654982"/>
      </dsp:txXfrm>
    </dsp:sp>
    <dsp:sp modelId="{A4324307-4A48-4145-83C7-E90336007DEE}">
      <dsp:nvSpPr>
        <dsp:cNvPr id="0" name=""/>
        <dsp:cNvSpPr/>
      </dsp:nvSpPr>
      <dsp:spPr>
        <a:xfrm>
          <a:off x="2725405" y="1373061"/>
          <a:ext cx="654982" cy="654982"/>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EB1B741B-1393-4802-B154-392459CE65CB}">
      <dsp:nvSpPr>
        <dsp:cNvPr id="0" name=""/>
        <dsp:cNvSpPr/>
      </dsp:nvSpPr>
      <dsp:spPr>
        <a:xfrm>
          <a:off x="2862952" y="1510607"/>
          <a:ext cx="379889" cy="3798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E4C3CD-87E4-497E-ACDA-778373417A74}">
      <dsp:nvSpPr>
        <dsp:cNvPr id="0" name=""/>
        <dsp:cNvSpPr/>
      </dsp:nvSpPr>
      <dsp:spPr>
        <a:xfrm>
          <a:off x="3415679" y="1373061"/>
          <a:ext cx="1754009" cy="65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NL" sz="1600" kern="1200">
              <a:solidFill>
                <a:schemeClr val="tx2"/>
              </a:solidFill>
            </a:rPr>
            <a:t>Inzicht in mogelijkheden tot doorontwikkeling van eigen kwaliteit, eigen ambities</a:t>
          </a:r>
          <a:endParaRPr lang="en-US" sz="1600" kern="1200">
            <a:solidFill>
              <a:schemeClr val="tx2"/>
            </a:solidFill>
          </a:endParaRPr>
        </a:p>
      </dsp:txBody>
      <dsp:txXfrm>
        <a:off x="3415679" y="1373061"/>
        <a:ext cx="1754009" cy="654982"/>
      </dsp:txXfrm>
    </dsp:sp>
    <dsp:sp modelId="{5081DE97-6363-4E73-82BF-9E9745ADD6E3}">
      <dsp:nvSpPr>
        <dsp:cNvPr id="0" name=""/>
        <dsp:cNvSpPr/>
      </dsp:nvSpPr>
      <dsp:spPr>
        <a:xfrm>
          <a:off x="5438699" y="1373061"/>
          <a:ext cx="654982" cy="654982"/>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317E34A8-38AB-4834-B2FE-B535FF4D7D76}">
      <dsp:nvSpPr>
        <dsp:cNvPr id="0" name=""/>
        <dsp:cNvSpPr/>
      </dsp:nvSpPr>
      <dsp:spPr>
        <a:xfrm>
          <a:off x="5576245" y="1510607"/>
          <a:ext cx="379889" cy="3798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5FAAF0-BFA4-47D4-9348-AA01F5034D95}">
      <dsp:nvSpPr>
        <dsp:cNvPr id="0" name=""/>
        <dsp:cNvSpPr/>
      </dsp:nvSpPr>
      <dsp:spPr>
        <a:xfrm>
          <a:off x="6234034" y="1373061"/>
          <a:ext cx="1543886" cy="65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NL" sz="1600" kern="1200">
              <a:solidFill>
                <a:schemeClr val="tx2"/>
              </a:solidFill>
            </a:rPr>
            <a:t>Wederkerig leren</a:t>
          </a:r>
          <a:endParaRPr lang="en-US" sz="1600" kern="1200">
            <a:solidFill>
              <a:schemeClr val="tx2"/>
            </a:solidFill>
          </a:endParaRPr>
        </a:p>
      </dsp:txBody>
      <dsp:txXfrm>
        <a:off x="6234034" y="1373061"/>
        <a:ext cx="1543886" cy="654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5AA1-90D7-46DB-918E-FA8B84787747}">
      <dsp:nvSpPr>
        <dsp:cNvPr id="0" name=""/>
        <dsp:cNvSpPr/>
      </dsp:nvSpPr>
      <dsp:spPr>
        <a:xfrm>
          <a:off x="0" y="3642"/>
          <a:ext cx="8000982" cy="719549"/>
        </a:xfrm>
        <a:prstGeom prst="round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l-NL" sz="3000" b="1" kern="1200"/>
            <a:t>Lerende leraar</a:t>
          </a:r>
          <a:endParaRPr lang="en-US" sz="3000" b="1" kern="1200"/>
        </a:p>
      </dsp:txBody>
      <dsp:txXfrm>
        <a:off x="35125" y="38767"/>
        <a:ext cx="7930732" cy="649299"/>
      </dsp:txXfrm>
    </dsp:sp>
    <dsp:sp modelId="{F04743CB-14A9-45A2-AE6D-D181657DCDBB}">
      <dsp:nvSpPr>
        <dsp:cNvPr id="0" name=""/>
        <dsp:cNvSpPr/>
      </dsp:nvSpPr>
      <dsp:spPr>
        <a:xfrm>
          <a:off x="0" y="809592"/>
          <a:ext cx="8000982" cy="719549"/>
        </a:xfrm>
        <a:prstGeom prst="round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l-NL" sz="3000" b="1" kern="1200"/>
            <a:t>Leeromgeving</a:t>
          </a:r>
          <a:endParaRPr lang="en-US" sz="3000" b="1" kern="1200"/>
        </a:p>
      </dsp:txBody>
      <dsp:txXfrm>
        <a:off x="35125" y="844717"/>
        <a:ext cx="7930732" cy="649299"/>
      </dsp:txXfrm>
    </dsp:sp>
    <dsp:sp modelId="{8BBEB304-E855-4F12-AD44-BA16451E25D8}">
      <dsp:nvSpPr>
        <dsp:cNvPr id="0" name=""/>
        <dsp:cNvSpPr/>
      </dsp:nvSpPr>
      <dsp:spPr>
        <a:xfrm>
          <a:off x="0" y="1615541"/>
          <a:ext cx="8000982" cy="719549"/>
        </a:xfrm>
        <a:prstGeom prst="roundRect">
          <a:avLst/>
        </a:prstGeom>
        <a:solidFill>
          <a:schemeClr val="accent5">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l-NL" sz="3000" b="1" kern="1200" dirty="0"/>
            <a:t>Organisatie</a:t>
          </a:r>
          <a:endParaRPr lang="en-US" sz="3000" b="0" kern="1200" dirty="0"/>
        </a:p>
      </dsp:txBody>
      <dsp:txXfrm>
        <a:off x="35125" y="1650666"/>
        <a:ext cx="7930732" cy="649299"/>
      </dsp:txXfrm>
    </dsp:sp>
    <dsp:sp modelId="{470A4F13-B3C7-4F28-A9C7-669600D4EE18}">
      <dsp:nvSpPr>
        <dsp:cNvPr id="0" name=""/>
        <dsp:cNvSpPr/>
      </dsp:nvSpPr>
      <dsp:spPr>
        <a:xfrm>
          <a:off x="0" y="2421492"/>
          <a:ext cx="8000982" cy="719549"/>
        </a:xfrm>
        <a:prstGeom prst="roundRect">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l-NL" sz="3000" b="1" kern="1200"/>
            <a:t>Kwaliteitscultuur</a:t>
          </a:r>
          <a:endParaRPr lang="en-US" sz="3000" kern="1200"/>
        </a:p>
      </dsp:txBody>
      <dsp:txXfrm>
        <a:off x="35125" y="2456617"/>
        <a:ext cx="7930732"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5AA1-90D7-46DB-918E-FA8B84787747}">
      <dsp:nvSpPr>
        <dsp:cNvPr id="0" name=""/>
        <dsp:cNvSpPr/>
      </dsp:nvSpPr>
      <dsp:spPr>
        <a:xfrm>
          <a:off x="0" y="5919"/>
          <a:ext cx="4264656" cy="695565"/>
        </a:xfrm>
        <a:prstGeom prst="round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b="1" kern="1200" dirty="0"/>
            <a:t>Lerende leraar</a:t>
          </a:r>
          <a:endParaRPr lang="en-US" sz="2900" b="1" kern="1200" dirty="0"/>
        </a:p>
      </dsp:txBody>
      <dsp:txXfrm>
        <a:off x="33955" y="39874"/>
        <a:ext cx="4196746" cy="627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743CB-14A9-45A2-AE6D-D181657DCDBB}">
      <dsp:nvSpPr>
        <dsp:cNvPr id="0" name=""/>
        <dsp:cNvSpPr/>
      </dsp:nvSpPr>
      <dsp:spPr>
        <a:xfrm>
          <a:off x="0" y="5919"/>
          <a:ext cx="4231039" cy="695565"/>
        </a:xfrm>
        <a:prstGeom prst="round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b="1" kern="1200" dirty="0">
              <a:latin typeface="Calibri Light" panose="020F0302020204030204"/>
            </a:rPr>
            <a:t>Leeromgeving</a:t>
          </a:r>
          <a:endParaRPr lang="en-US" sz="2900" b="1" kern="1200" dirty="0"/>
        </a:p>
      </dsp:txBody>
      <dsp:txXfrm>
        <a:off x="33955" y="39874"/>
        <a:ext cx="4163129" cy="627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EB304-E855-4F12-AD44-BA16451E25D8}">
      <dsp:nvSpPr>
        <dsp:cNvPr id="0" name=""/>
        <dsp:cNvSpPr/>
      </dsp:nvSpPr>
      <dsp:spPr>
        <a:xfrm>
          <a:off x="0" y="5920"/>
          <a:ext cx="4306678" cy="695565"/>
        </a:xfrm>
        <a:prstGeom prst="roundRect">
          <a:avLst/>
        </a:prstGeom>
        <a:solidFill>
          <a:schemeClr val="accent5">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b="1" kern="1200" dirty="0"/>
            <a:t>Organisatie</a:t>
          </a:r>
          <a:endParaRPr lang="en-US" sz="2900" b="0" kern="1200" dirty="0"/>
        </a:p>
      </dsp:txBody>
      <dsp:txXfrm>
        <a:off x="33955" y="39875"/>
        <a:ext cx="4238768" cy="627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4F13-B3C7-4F28-A9C7-669600D4EE18}">
      <dsp:nvSpPr>
        <dsp:cNvPr id="0" name=""/>
        <dsp:cNvSpPr/>
      </dsp:nvSpPr>
      <dsp:spPr>
        <a:xfrm>
          <a:off x="0" y="8894"/>
          <a:ext cx="4306678" cy="647595"/>
        </a:xfrm>
        <a:prstGeom prst="roundRect">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nl-NL" sz="2700" b="1" kern="1200" dirty="0">
              <a:solidFill>
                <a:srgbClr val="002060"/>
              </a:solidFill>
            </a:rPr>
            <a:t>Kwaliteitscultuur</a:t>
          </a:r>
          <a:endParaRPr lang="en-US" sz="2700" kern="1200" dirty="0">
            <a:solidFill>
              <a:srgbClr val="002060"/>
            </a:solidFill>
          </a:endParaRPr>
        </a:p>
      </dsp:txBody>
      <dsp:txXfrm>
        <a:off x="31613" y="40507"/>
        <a:ext cx="4243452" cy="58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5AA1-90D7-46DB-918E-FA8B84787747}">
      <dsp:nvSpPr>
        <dsp:cNvPr id="0" name=""/>
        <dsp:cNvSpPr/>
      </dsp:nvSpPr>
      <dsp:spPr>
        <a:xfrm>
          <a:off x="0" y="3642"/>
          <a:ext cx="4231039" cy="719549"/>
        </a:xfrm>
        <a:prstGeom prst="round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b="1" kern="1200"/>
            <a:t>Lerende leraar</a:t>
          </a:r>
          <a:endParaRPr lang="en-US" sz="3000" b="1" kern="1200"/>
        </a:p>
      </dsp:txBody>
      <dsp:txXfrm>
        <a:off x="35125" y="38767"/>
        <a:ext cx="4160789" cy="649299"/>
      </dsp:txXfrm>
    </dsp:sp>
    <dsp:sp modelId="{F04743CB-14A9-45A2-AE6D-D181657DCDBB}">
      <dsp:nvSpPr>
        <dsp:cNvPr id="0" name=""/>
        <dsp:cNvSpPr/>
      </dsp:nvSpPr>
      <dsp:spPr>
        <a:xfrm>
          <a:off x="0" y="809592"/>
          <a:ext cx="4231039" cy="719549"/>
        </a:xfrm>
        <a:prstGeom prst="round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b="1" kern="1200"/>
            <a:t>Leeromgeving</a:t>
          </a:r>
          <a:endParaRPr lang="en-US" sz="3000" b="1" kern="1200"/>
        </a:p>
      </dsp:txBody>
      <dsp:txXfrm>
        <a:off x="35125" y="844717"/>
        <a:ext cx="4160789" cy="649299"/>
      </dsp:txXfrm>
    </dsp:sp>
    <dsp:sp modelId="{8BBEB304-E855-4F12-AD44-BA16451E25D8}">
      <dsp:nvSpPr>
        <dsp:cNvPr id="0" name=""/>
        <dsp:cNvSpPr/>
      </dsp:nvSpPr>
      <dsp:spPr>
        <a:xfrm>
          <a:off x="0" y="1615541"/>
          <a:ext cx="4231039" cy="719549"/>
        </a:xfrm>
        <a:prstGeom prst="roundRect">
          <a:avLst/>
        </a:prstGeom>
        <a:solidFill>
          <a:schemeClr val="accent5">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b="1" kern="1200"/>
            <a:t>Organisatie</a:t>
          </a:r>
          <a:endParaRPr lang="en-US" sz="3000" b="0" kern="1200"/>
        </a:p>
      </dsp:txBody>
      <dsp:txXfrm>
        <a:off x="35125" y="1650666"/>
        <a:ext cx="4160789" cy="649299"/>
      </dsp:txXfrm>
    </dsp:sp>
    <dsp:sp modelId="{470A4F13-B3C7-4F28-A9C7-669600D4EE18}">
      <dsp:nvSpPr>
        <dsp:cNvPr id="0" name=""/>
        <dsp:cNvSpPr/>
      </dsp:nvSpPr>
      <dsp:spPr>
        <a:xfrm>
          <a:off x="0" y="2421492"/>
          <a:ext cx="4231039" cy="719549"/>
        </a:xfrm>
        <a:prstGeom prst="roundRect">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b="1" kern="1200"/>
            <a:t>Kwaliteitscultuur</a:t>
          </a:r>
          <a:endParaRPr lang="en-US" sz="3000" kern="1200"/>
        </a:p>
      </dsp:txBody>
      <dsp:txXfrm>
        <a:off x="35125" y="2456617"/>
        <a:ext cx="4160789" cy="649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042F7-EFD5-49EF-BAD1-0B7D059A0F1A}">
      <dsp:nvSpPr>
        <dsp:cNvPr id="0" name=""/>
        <dsp:cNvSpPr/>
      </dsp:nvSpPr>
      <dsp:spPr>
        <a:xfrm>
          <a:off x="1008786" y="307721"/>
          <a:ext cx="905091" cy="9050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FA726-4553-4BAF-837F-47CC216FBF60}">
      <dsp:nvSpPr>
        <dsp:cNvPr id="0" name=""/>
        <dsp:cNvSpPr/>
      </dsp:nvSpPr>
      <dsp:spPr>
        <a:xfrm>
          <a:off x="1209548" y="436591"/>
          <a:ext cx="524953" cy="524953"/>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4254A7-1C50-4095-8492-6C73DAD07F34}">
      <dsp:nvSpPr>
        <dsp:cNvPr id="0" name=""/>
        <dsp:cNvSpPr/>
      </dsp:nvSpPr>
      <dsp:spPr>
        <a:xfrm>
          <a:off x="126208" y="1608202"/>
          <a:ext cx="2935578" cy="106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nl-NL" sz="2400" b="1" kern="1200" dirty="0">
              <a:solidFill>
                <a:schemeClr val="accent5">
                  <a:lumMod val="50000"/>
                </a:schemeClr>
              </a:solidFill>
            </a:rPr>
            <a:t>EIGEN LEERVRAGEN en/of CASUISTIEK</a:t>
          </a:r>
          <a:endParaRPr lang="en-US" sz="2400" b="1" kern="1200" dirty="0">
            <a:solidFill>
              <a:schemeClr val="accent5">
                <a:lumMod val="50000"/>
              </a:schemeClr>
            </a:solidFill>
          </a:endParaRPr>
        </a:p>
      </dsp:txBody>
      <dsp:txXfrm>
        <a:off x="126208" y="1608202"/>
        <a:ext cx="2935578" cy="1067519"/>
      </dsp:txXfrm>
    </dsp:sp>
    <dsp:sp modelId="{B22E903B-CD03-4976-B7B2-FC7A01B4BFF8}">
      <dsp:nvSpPr>
        <dsp:cNvPr id="0" name=""/>
        <dsp:cNvSpPr/>
      </dsp:nvSpPr>
      <dsp:spPr>
        <a:xfrm>
          <a:off x="5537759" y="297041"/>
          <a:ext cx="905091" cy="9050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248C8-E8C1-4588-91E1-142E1975D653}">
      <dsp:nvSpPr>
        <dsp:cNvPr id="0" name=""/>
        <dsp:cNvSpPr/>
      </dsp:nvSpPr>
      <dsp:spPr>
        <a:xfrm>
          <a:off x="5695768" y="369746"/>
          <a:ext cx="524953" cy="78105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4000" r="-2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0E1851-9688-4C48-BAB4-3B28CB7437D3}">
      <dsp:nvSpPr>
        <dsp:cNvPr id="0" name=""/>
        <dsp:cNvSpPr/>
      </dsp:nvSpPr>
      <dsp:spPr>
        <a:xfrm>
          <a:off x="4382293" y="1716858"/>
          <a:ext cx="2930757" cy="90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100000"/>
            </a:lnSpc>
            <a:spcBef>
              <a:spcPct val="0"/>
            </a:spcBef>
            <a:spcAft>
              <a:spcPct val="35000"/>
            </a:spcAft>
            <a:buNone/>
          </a:pPr>
          <a:r>
            <a:rPr lang="en-US" sz="2400" b="1" kern="1200" dirty="0">
              <a:solidFill>
                <a:srgbClr val="5B9BD5">
                  <a:lumMod val="50000"/>
                </a:srgbClr>
              </a:solidFill>
              <a:latin typeface="Calibri" panose="020F0502020204030204"/>
              <a:ea typeface="+mn-ea"/>
              <a:cs typeface="+mn-cs"/>
            </a:rPr>
            <a:t>STAND VAN ZAKEN</a:t>
          </a:r>
        </a:p>
      </dsp:txBody>
      <dsp:txXfrm>
        <a:off x="4382293" y="1716858"/>
        <a:ext cx="2930757" cy="90509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642DD-44B5-4AB9-84A9-E8249C27938B}" type="datetimeFigureOut">
              <a:rPr lang="nl-NL" smtClean="0"/>
              <a:t>2-2-2024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DA5DB-1697-4847-AE6F-E4D6ADFE0001}" type="slidenum">
              <a:rPr lang="nl-NL" smtClean="0"/>
              <a:t>‹nr.›</a:t>
            </a:fld>
            <a:endParaRPr lang="nl-NL"/>
          </a:p>
        </p:txBody>
      </p:sp>
    </p:spTree>
    <p:extLst>
      <p:ext uri="{BB962C8B-B14F-4D97-AF65-F5344CB8AC3E}">
        <p14:creationId xmlns:p14="http://schemas.microsoft.com/office/powerpoint/2010/main" val="88704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Beginsheet – achtergrondsheet.</a:t>
            </a:r>
          </a:p>
          <a:p>
            <a:endParaRPr lang="nl-NL" dirty="0"/>
          </a:p>
          <a:p>
            <a:r>
              <a:rPr lang="nl-NL" dirty="0"/>
              <a:t>Start van webinar:</a:t>
            </a:r>
          </a:p>
          <a:p>
            <a:pPr marL="228600" indent="-228600">
              <a:buAutoNum type="arabicPeriod"/>
            </a:pPr>
            <a:r>
              <a:rPr lang="nl-NL" dirty="0"/>
              <a:t>Welkom</a:t>
            </a:r>
          </a:p>
          <a:p>
            <a:pPr marL="228600" indent="-228600">
              <a:buAutoNum type="arabicPeriod"/>
            </a:pPr>
            <a:r>
              <a:rPr lang="nl-NL" dirty="0"/>
              <a:t>Voorstellen</a:t>
            </a:r>
          </a:p>
          <a:p>
            <a:pPr marL="0" indent="0">
              <a:buNone/>
            </a:pPr>
            <a:endParaRPr lang="nl-NL" dirty="0"/>
          </a:p>
          <a:p>
            <a:endParaRPr lang="nl-NL" dirty="0"/>
          </a:p>
        </p:txBody>
      </p:sp>
      <p:sp>
        <p:nvSpPr>
          <p:cNvPr id="4" name="Tijdelijke aanduiding voor dianummer 3"/>
          <p:cNvSpPr>
            <a:spLocks noGrp="1"/>
          </p:cNvSpPr>
          <p:nvPr>
            <p:ph type="sldNum" sz="quarter" idx="5"/>
          </p:nvPr>
        </p:nvSpPr>
        <p:spPr/>
        <p:txBody>
          <a:bodyPr/>
          <a:lstStyle/>
          <a:p>
            <a:fld id="{D49DA5DB-1697-4847-AE6F-E4D6ADFE0001}" type="slidenum">
              <a:rPr lang="nl-NL" smtClean="0"/>
              <a:t>1</a:t>
            </a:fld>
            <a:endParaRPr lang="nl-NL"/>
          </a:p>
        </p:txBody>
      </p:sp>
    </p:spTree>
    <p:extLst>
      <p:ext uri="{BB962C8B-B14F-4D97-AF65-F5344CB8AC3E}">
        <p14:creationId xmlns:p14="http://schemas.microsoft.com/office/powerpoint/2010/main" val="32818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ontwikkelingsgerichte Peer Review betekent dat het volgende:</a:t>
            </a:r>
          </a:p>
          <a:p>
            <a:r>
              <a:rPr lang="nl-NL" b="0" dirty="0"/>
              <a:t>Vanuit organisatorisch oogpunt…</a:t>
            </a:r>
          </a:p>
          <a:p>
            <a:endParaRPr lang="nl-NL" b="0" dirty="0"/>
          </a:p>
          <a:p>
            <a:endParaRPr lang="nl-NL" b="0"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30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mn-lt"/>
              </a:rPr>
              <a:t>Samenvattend kunnen we het volgende zeggen over de Ontwikkelingsgerichte peer review.</a:t>
            </a:r>
          </a:p>
          <a:p>
            <a:endParaRPr lang="nl-NL" dirty="0">
              <a:cs typeface="+mn-lt"/>
            </a:endParaRPr>
          </a:p>
          <a:p>
            <a:r>
              <a:rPr lang="nl-NL" dirty="0">
                <a:cs typeface="+mn-lt"/>
              </a:rPr>
              <a:t>Dat zien we in de organisatie en in de inhoud.</a:t>
            </a:r>
            <a:br>
              <a:rPr lang="nl-NL" dirty="0">
                <a:cs typeface="+mn-lt"/>
              </a:rPr>
            </a:br>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15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net iets verteld over de OPR zelf.</a:t>
            </a:r>
          </a:p>
          <a:p>
            <a:r>
              <a:rPr lang="nl-NL" dirty="0"/>
              <a:t>Nu gaan we over naar de waarborgen.</a:t>
            </a:r>
          </a:p>
          <a:p>
            <a:r>
              <a:rPr lang="nl-NL" dirty="0"/>
              <a:t>Zij vormen het kijkkader dat het ontvangend partnerschap en het bezoekend panel gebruiken om naar de kwaliteit van het partnerschap te kijken.</a:t>
            </a:r>
          </a:p>
          <a:p>
            <a:endParaRPr lang="nl-NL" dirty="0"/>
          </a:p>
          <a:p>
            <a:r>
              <a:rPr lang="nl-NL" dirty="0"/>
              <a:t>Zoals eerder gezegd doen de waarborgen uitspraken over de kwaliteit.</a:t>
            </a:r>
          </a:p>
          <a:p>
            <a:endParaRPr lang="nl-NL" dirty="0"/>
          </a:p>
          <a:p>
            <a:r>
              <a:rPr lang="nl-NL" dirty="0"/>
              <a:t>Laten we eerst eens naar de waarborgen kijken. </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47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Laten we eerst even gaan kijken naar de waarborgen. </a:t>
            </a:r>
          </a:p>
          <a:p>
            <a:endParaRPr lang="nl-NL" dirty="0"/>
          </a:p>
          <a:p>
            <a:r>
              <a:rPr lang="nl-NL" dirty="0"/>
              <a:t>We onderscheiden vier waarborgen.</a:t>
            </a:r>
          </a:p>
          <a:p>
            <a:pPr marL="228600" indent="-228600">
              <a:buAutoNum type="arabicPeriod"/>
            </a:pPr>
            <a:r>
              <a:rPr lang="nl-NL" dirty="0"/>
              <a:t>Lerende leraar</a:t>
            </a:r>
          </a:p>
          <a:p>
            <a:pPr marL="228600" indent="-228600">
              <a:buAutoNum type="arabicPeriod"/>
            </a:pPr>
            <a:r>
              <a:rPr lang="nl-NL" dirty="0"/>
              <a:t>Leeromgeving</a:t>
            </a:r>
          </a:p>
          <a:p>
            <a:pPr marL="228600" indent="-228600">
              <a:buAutoNum type="arabicPeriod"/>
            </a:pPr>
            <a:r>
              <a:rPr lang="nl-NL" dirty="0"/>
              <a:t>Organisatie</a:t>
            </a:r>
          </a:p>
          <a:p>
            <a:pPr marL="228600" indent="-228600">
              <a:buAutoNum type="arabicPeriod"/>
            </a:pPr>
            <a:r>
              <a:rPr lang="nl-NL" dirty="0"/>
              <a:t>Kwaliteitscultuur</a:t>
            </a:r>
          </a:p>
          <a:p>
            <a:endParaRPr lang="nl-NL" dirty="0"/>
          </a:p>
          <a:p>
            <a:r>
              <a:rPr lang="nl-NL" dirty="0"/>
              <a:t>We nemen ze kort even alle vier door.</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992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765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09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Toelichten, eerst even tijd geven om te lezen!</a:t>
            </a:r>
          </a:p>
          <a:p>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51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Om een voorbeeld te geven van hoe de basiskwaliteit voor Samen Opleiden en Inductie beschreven wordt.</a:t>
            </a:r>
          </a:p>
          <a:p>
            <a:r>
              <a:rPr lang="nl-NL" dirty="0">
                <a:cs typeface="Calibri"/>
              </a:rPr>
              <a:t>(alleen hier laten zien bij de andere waarborgen verwijzen naar het katern)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0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7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35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sz="2000" dirty="0"/>
              <a:t>Dit is het doel vandaag…</a:t>
            </a:r>
          </a:p>
          <a:p>
            <a:r>
              <a:rPr lang="nl-NL" sz="2000" dirty="0"/>
              <a:t>En is eerste stap in de voorbereiding.</a:t>
            </a:r>
          </a:p>
          <a:p>
            <a:endParaRPr lang="nl-NL" sz="2000" dirty="0"/>
          </a:p>
          <a:p>
            <a:endParaRPr lang="nl-NL" sz="2000" dirty="0"/>
          </a:p>
          <a:p>
            <a:r>
              <a:rPr lang="nl-NL" sz="2000" dirty="0"/>
              <a:t>Het webinar is in eerste instantie bedoeld voor de panelleden van het bezoekend panel (de betrokken studenten, werkplekbegeleiders/mentoren, opleiders uit school en opleiding, coördinatoren en leidinggevenden).</a:t>
            </a:r>
          </a:p>
          <a:p>
            <a:r>
              <a:rPr lang="nl-NL" sz="2000" dirty="0"/>
              <a:t>Echter de informatie is ook interessant en helpend voor het ontvangend partnerschap, omdat de werkwijze en de waarborgen vanzelfsprekend identiek zijn.</a:t>
            </a:r>
          </a:p>
          <a:p>
            <a:endParaRPr lang="nl-NL" sz="2000" dirty="0"/>
          </a:p>
          <a:p>
            <a:r>
              <a:rPr lang="nl-NL" sz="2000" dirty="0"/>
              <a:t>In dit webinar probeer ik </a:t>
            </a:r>
            <a:r>
              <a:rPr lang="nl-NL" sz="2000" kern="1200" dirty="0">
                <a:solidFill>
                  <a:schemeClr val="tx1"/>
                </a:solidFill>
                <a:latin typeface="+mn-lt"/>
                <a:ea typeface="+mn-ea"/>
                <a:cs typeface="+mn-cs"/>
              </a:rPr>
              <a:t>zo compleet mogelijk te zijn, omdat we ook luisteraars zijn – deelnemers aan het bezoekend panel – die niet ingewijd zijn in werkwijze en waarborgen – zo hebben ze allemaal dezelfde basisinformatie.</a:t>
            </a:r>
          </a:p>
          <a:p>
            <a:endParaRPr lang="nl-NL" sz="2000" kern="1200" dirty="0">
              <a:solidFill>
                <a:schemeClr val="tx1"/>
              </a:solidFill>
              <a:latin typeface="+mn-lt"/>
              <a:ea typeface="+mn-ea"/>
              <a:cs typeface="+mn-cs"/>
            </a:endParaRPr>
          </a:p>
          <a:p>
            <a:endParaRPr lang="nl-NL" sz="2000" kern="1200" dirty="0">
              <a:solidFill>
                <a:schemeClr val="tx1"/>
              </a:solidFill>
              <a:latin typeface="+mn-lt"/>
              <a:ea typeface="+mn-ea"/>
              <a:cs typeface="+mn-cs"/>
            </a:endParaRPr>
          </a:p>
          <a:p>
            <a:endParaRPr lang="nl-NL" sz="2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kern="1200" dirty="0">
                <a:solidFill>
                  <a:schemeClr val="tx1"/>
                </a:solidFill>
                <a:latin typeface="+mn-lt"/>
                <a:ea typeface="+mn-ea"/>
                <a:cs typeface="+mn-cs"/>
              </a:rPr>
              <a:t>En: aan</a:t>
            </a:r>
            <a:r>
              <a:rPr lang="nl-NL" sz="2000" b="0" dirty="0">
                <a:cs typeface="Calibri"/>
              </a:rPr>
              <a:t>geven dat Platform op alle onderdelen ondersteunt – daarover later meer!</a:t>
            </a:r>
          </a:p>
          <a:p>
            <a:endParaRPr lang="nl-NL" sz="2000" kern="1200" dirty="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030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92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07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58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94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1" dirty="0"/>
              <a:t>En die hangen zo samen!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297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vraag is waarom we zo veel aandacht besteden aan de waarborgen terwijl de OPR vooral om de eigen vragen gaat..</a:t>
            </a:r>
          </a:p>
          <a:p>
            <a:endParaRPr lang="nl-NL" dirty="0"/>
          </a:p>
          <a:p>
            <a:r>
              <a:rPr lang="nl-NL" dirty="0"/>
              <a:t>In ieder geval twee belangrijke redenen…</a:t>
            </a:r>
          </a:p>
          <a:p>
            <a:r>
              <a:rPr lang="nl-NL" dirty="0"/>
              <a:t>Ze dienen als kompas voor de partnerschappen om aan ontwikkeling van kwaliteit te werken.</a:t>
            </a:r>
          </a:p>
          <a:p>
            <a:endParaRPr lang="nl-NL" dirty="0"/>
          </a:p>
          <a:p>
            <a:r>
              <a:rPr lang="nl-NL" dirty="0"/>
              <a:t>Het helpt dus om te reflecteren op eigen </a:t>
            </a:r>
            <a:r>
              <a:rPr lang="nl-NL" dirty="0" err="1"/>
              <a:t>kwaliteit..en</a:t>
            </a:r>
            <a:r>
              <a:rPr lang="nl-NL" dirty="0"/>
              <a:t> kansen voor doorontwikkeling.</a:t>
            </a:r>
          </a:p>
          <a:p>
            <a:r>
              <a:rPr lang="nl-NL" dirty="0"/>
              <a:t>Zo weet je zeker dat je naar het totale plaatje kijkt </a:t>
            </a:r>
            <a:r>
              <a:rPr lang="nl-NL" dirty="0">
                <a:sym typeface="Wingdings" panose="05000000000000000000" pitchFamily="2" charset="2"/>
              </a:rPr>
              <a:t>.</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190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Verder is het gedeelde taal voor mensen binnen en over partnerschappen….</a:t>
            </a:r>
          </a:p>
          <a:p>
            <a:r>
              <a:rPr lang="nl-NL" dirty="0"/>
              <a:t>Partnerschappen zijn al heel erg verschillend van elkaar, gekleurd door de grootte, door de visie, door de context en regio etc.. Dat maakt het lastig om het gesprek over kwaliteit goed aan te gaan, zeker over partnerschappen heen.</a:t>
            </a:r>
          </a:p>
          <a:p>
            <a:r>
              <a:rPr lang="nl-NL" dirty="0"/>
              <a:t>Het kwaliteitskader met de waarborgen biedt en gedeelde taal.</a:t>
            </a:r>
          </a:p>
          <a:p>
            <a:r>
              <a:rPr lang="nl-NL" dirty="0"/>
              <a:t>Die we kunnen gebruiken om in elkaars keuken te kijken en daarover een goede dialoog te voeren.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698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nu verteld wat een OPR is en wat deze in grote lijnen inhoudt, waarbij we vooral benadrukt hebben dat ontwikkeling en eigen leervragen centraal staat en het dus niet gericht is op controle.</a:t>
            </a:r>
          </a:p>
          <a:p>
            <a:r>
              <a:rPr lang="nl-NL" dirty="0"/>
              <a:t>Verder hebben we laten zien dat er vier waarborgen zijn die afzonderlijk en in samenhang iets zeggen over de kwaliteit van partnerschappen, zowel op samen opleiden als op inductie.</a:t>
            </a:r>
          </a:p>
          <a:p>
            <a:r>
              <a:rPr lang="nl-NL" dirty="0"/>
              <a:t>De waarborgen worden door het ontvangend partnerschap gebruikt om de eigen kwaliteit te analyseren, te duiden en ontwikkelpunten te formuleren; het bezoekend partnerschap gaat ze gebruiken om de KR en ontwikkelvragen te analyseren. Ze zijn de gedeelde taal.</a:t>
            </a:r>
          </a:p>
          <a:p>
            <a:endParaRPr lang="nl-NL" dirty="0"/>
          </a:p>
          <a:p>
            <a:r>
              <a:rPr lang="nl-NL" dirty="0"/>
              <a:t>We gaan nu eerst kort even kijken wat de rol is van het bezoekend partnerschap.</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788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Dat betekent….</a:t>
            </a:r>
          </a:p>
          <a:p>
            <a:endParaRPr lang="nl-NL" dirty="0">
              <a:cs typeface="Calibri"/>
            </a:endParaRPr>
          </a:p>
          <a:p>
            <a:r>
              <a:rPr lang="nl-NL" dirty="0">
                <a:cs typeface="Calibri"/>
              </a:rPr>
              <a:t>Meedenken en het gesprek aangaan op basis van….</a:t>
            </a:r>
          </a:p>
          <a:p>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874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pakken even terug naar een eerdere dia waar daarover al iets gezegd is.</a:t>
            </a:r>
          </a:p>
          <a:p>
            <a:r>
              <a:rPr lang="nl-NL" b="0" dirty="0"/>
              <a:t>Namelijk deze, de opzet van de OPR.</a:t>
            </a:r>
          </a:p>
          <a:p>
            <a:r>
              <a:rPr lang="nl-NL" b="0" dirty="0"/>
              <a:t>We zien hier al waar het bezoekend panel in beeld komt: </a:t>
            </a:r>
          </a:p>
          <a:p>
            <a:r>
              <a:rPr lang="nl-NL" b="0" dirty="0"/>
              <a:t>Bij het voorbereiden van de stukken en de bezoekdag zelf.</a:t>
            </a:r>
          </a:p>
          <a:p>
            <a:endParaRPr lang="nl-NL" b="0" dirty="0"/>
          </a:p>
          <a:p>
            <a:r>
              <a:rPr lang="nl-NL" b="0" dirty="0"/>
              <a:t>Laten we met dat eerste beginnen.</a:t>
            </a:r>
          </a:p>
          <a:p>
            <a:endParaRPr lang="nl-NL" b="0" dirty="0"/>
          </a:p>
          <a:p>
            <a:endParaRPr lang="nl-NL" b="0"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80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dezen de opzet van de sessie.</a:t>
            </a:r>
          </a:p>
          <a:p>
            <a:r>
              <a:rPr lang="nl-NL" dirty="0"/>
              <a:t>Het webinar is ook in delen te bekijken en kan op onderdelen natuurlijk teruggekeken worden.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435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Toelichten:</a:t>
            </a:r>
          </a:p>
          <a:p>
            <a:r>
              <a:rPr lang="nl-NL" dirty="0"/>
              <a:t>Input bezoekdag is Kritische Reflectie met daarin aandacht voor:</a:t>
            </a:r>
          </a:p>
          <a:p>
            <a:r>
              <a:rPr lang="nl-NL" dirty="0"/>
              <a:t>Beschrijving van de </a:t>
            </a:r>
            <a:r>
              <a:rPr lang="nl-NL" dirty="0" err="1"/>
              <a:t>Stava</a:t>
            </a:r>
            <a:r>
              <a:rPr lang="nl-NL" dirty="0"/>
              <a:t> aan de hand van de vier waarborgen en aandacht voor casuïstiek dan wel de eigen leervragen.</a:t>
            </a:r>
          </a:p>
          <a:p>
            <a:endParaRPr lang="nl-NL" dirty="0"/>
          </a:p>
          <a:p>
            <a:r>
              <a:rPr lang="nl-NL" dirty="0"/>
              <a:t>Kort iets zeggen over de </a:t>
            </a:r>
            <a:r>
              <a:rPr lang="nl-NL" dirty="0" err="1"/>
              <a:t>Stava</a:t>
            </a:r>
            <a:r>
              <a:rPr lang="nl-NL" dirty="0"/>
              <a:t> – dat die vooral ook behulpzaam moet zijn bij het begrijpen van de </a:t>
            </a:r>
            <a:r>
              <a:rPr lang="nl-NL" dirty="0" err="1"/>
              <a:t>casuïtiek</a:t>
            </a:r>
            <a:r>
              <a:rPr lang="nl-NL" dirty="0"/>
              <a:t>.</a:t>
            </a:r>
          </a:p>
          <a:p>
            <a:r>
              <a:rPr lang="nl-NL" dirty="0"/>
              <a:t>En dan iets over de </a:t>
            </a:r>
            <a:r>
              <a:rPr lang="nl-NL" dirty="0" err="1"/>
              <a:t>casuistiek</a:t>
            </a:r>
            <a:r>
              <a:rPr lang="nl-NL" dirty="0"/>
              <a:t> / eigen leervragen: ontvangend partnerschap bekijkt zelf welke vorm past.</a:t>
            </a:r>
          </a:p>
          <a:p>
            <a:endParaRPr lang="nl-NL" dirty="0"/>
          </a:p>
          <a:p>
            <a:r>
              <a:rPr lang="nl-NL" dirty="0"/>
              <a:t>HIER IETS ZEGGEN OVER DE DIVERSITEIT HOE HET AANGELEVERD KAN WORDEN…</a:t>
            </a:r>
          </a:p>
          <a:p>
            <a:r>
              <a:rPr lang="nl-NL" dirty="0"/>
              <a:t>VRAGEN en/of CASUÏSTIEK…</a:t>
            </a:r>
          </a:p>
          <a:p>
            <a:r>
              <a:rPr lang="nl-NL" dirty="0"/>
              <a:t>En met de waarborgen al dan niet explicieter verwerkt!</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960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Dat betekent….</a:t>
            </a:r>
          </a:p>
          <a:p>
            <a:endParaRPr lang="nl-NL" dirty="0">
              <a:cs typeface="Calibri"/>
            </a:endParaRPr>
          </a:p>
          <a:p>
            <a:r>
              <a:rPr lang="nl-NL" dirty="0">
                <a:cs typeface="Calibri"/>
              </a:rPr>
              <a:t>Meedenken en het gesprek aangaan op basis van….</a:t>
            </a:r>
          </a:p>
          <a:p>
            <a:endParaRPr lang="nl-NL" dirty="0">
              <a:cs typeface="Calibri"/>
            </a:endParaRPr>
          </a:p>
          <a:p>
            <a:endParaRPr lang="nl-NL"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1"/>
                </a:solidFill>
                <a:effectLst/>
                <a:latin typeface="Arial" panose="020B0604020202020204" pitchFamily="34" charset="0"/>
                <a:ea typeface="Times New Roman" panose="02020603050405020304" pitchFamily="18" charset="0"/>
              </a:rPr>
              <a:t>- dia 32; en hier ook iets noemen over de inbreng van andere perspectieven, vanuit de eigen context als BP-lid, en hoe dat verrijkend kan zijn voor (antwoorden op) de ontwikkelvragen van een ander partnerschap?</a:t>
            </a:r>
            <a:endParaRPr lang="nl-NL" sz="1800" dirty="0">
              <a:effectLst/>
              <a:latin typeface="Times New Roman" panose="02020603050405020304" pitchFamily="18" charset="0"/>
              <a:ea typeface="Times New Roman" panose="02020603050405020304" pitchFamily="18" charset="0"/>
            </a:endParaRPr>
          </a:p>
          <a:p>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378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Dat betekent….</a:t>
            </a:r>
          </a:p>
          <a:p>
            <a:endParaRPr lang="nl-NL" dirty="0">
              <a:cs typeface="Calibri"/>
            </a:endParaRPr>
          </a:p>
          <a:p>
            <a:r>
              <a:rPr lang="nl-NL" dirty="0">
                <a:cs typeface="Calibri"/>
              </a:rPr>
              <a:t>Meedenken en het gesprek aangaan op basis van….</a:t>
            </a:r>
          </a:p>
          <a:p>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222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ga je ervaringen overbrengen?</a:t>
            </a:r>
          </a:p>
          <a:p>
            <a:r>
              <a:rPr lang="nl-NL" dirty="0"/>
              <a:t>Eventueel breder voorbereiden door de vragen / casuïstiek ook intern te bespreken…</a:t>
            </a:r>
          </a:p>
          <a:p>
            <a:endParaRPr lang="nl-NL" dirty="0"/>
          </a:p>
          <a:p>
            <a:endParaRPr lang="nl-NL" dirty="0"/>
          </a:p>
          <a:p>
            <a:r>
              <a:rPr lang="nl-NL" sz="1800" dirty="0">
                <a:solidFill>
                  <a:srgbClr val="000001"/>
                </a:solidFill>
                <a:effectLst/>
                <a:latin typeface="Arial" panose="020B0604020202020204" pitchFamily="34" charset="0"/>
                <a:ea typeface="Calibri" panose="020F0502020204030204" pitchFamily="34" charset="0"/>
              </a:rPr>
              <a:t>En; rol ook in de doorwerking naar het eigen partnerschap; wat doe je, wie infomeer je, betrek je, wat spreek je daarover af in je eigen </a:t>
            </a:r>
            <a:r>
              <a:rPr lang="nl-NL" sz="1800" dirty="0" err="1">
                <a:solidFill>
                  <a:srgbClr val="000001"/>
                </a:solidFill>
                <a:effectLst/>
                <a:latin typeface="Arial" panose="020B0604020202020204" pitchFamily="34" charset="0"/>
                <a:ea typeface="Calibri" panose="020F0502020204030204" pitchFamily="34" charset="0"/>
              </a:rPr>
              <a:t>ps</a:t>
            </a:r>
            <a:r>
              <a:rPr lang="nl-NL" sz="1800" dirty="0">
                <a:solidFill>
                  <a:srgbClr val="000001"/>
                </a:solidFill>
                <a:effectLst/>
                <a:latin typeface="Arial" panose="020B0604020202020204" pitchFamily="34" charset="0"/>
                <a:ea typeface="Calibri" panose="020F0502020204030204" pitchFamily="34" charset="0"/>
              </a:rPr>
              <a:t>? </a:t>
            </a:r>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468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Kenmerk van de OPR is de open dialoog, </a:t>
            </a:r>
            <a:r>
              <a:rPr lang="nl-NL" dirty="0" err="1"/>
              <a:t>cq</a:t>
            </a:r>
            <a:r>
              <a:rPr lang="nl-NL" dirty="0"/>
              <a:t> dialogische gespreksvoering.</a:t>
            </a:r>
            <a:br>
              <a:rPr lang="nl-NL" dirty="0"/>
            </a:br>
            <a:endParaRPr lang="nl-NL" dirty="0"/>
          </a:p>
          <a:p>
            <a:r>
              <a:rPr lang="nl-NL" dirty="0"/>
              <a:t>De voorbereiding van het bezoekend panel bestaat uit een begeleide sessie door een van de experts van het platform.</a:t>
            </a:r>
          </a:p>
          <a:p>
            <a:r>
              <a:rPr lang="nl-NL" dirty="0"/>
              <a:t>Ter voorbereiding daarop nu een aantal sheets met vast en zeker bekende informatie over hoe je het beste je rol kan pakken in dialogische gespreksvoering, gericht op ontwikkeling.</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256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755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Soorten vragen!</a:t>
            </a:r>
          </a:p>
          <a:p>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Het gaat om de balans!</a:t>
            </a:r>
          </a:p>
          <a:p>
            <a:endParaRPr lang="nl-NL" sz="1200" b="1" i="0" u="none" strike="noStrike" kern="1200" dirty="0">
              <a:solidFill>
                <a:schemeClr val="tx1"/>
              </a:solidFill>
              <a:effectLst/>
              <a:latin typeface="+mn-lt"/>
              <a:ea typeface="+mn-ea"/>
              <a:cs typeface="+mn-cs"/>
            </a:endParaRPr>
          </a:p>
          <a:p>
            <a:endParaRPr lang="nl-NL" sz="1200" b="1" i="0" u="none" strike="noStrike" kern="1200" dirty="0">
              <a:solidFill>
                <a:schemeClr val="tx1"/>
              </a:solidFill>
              <a:effectLst/>
              <a:latin typeface="+mn-lt"/>
              <a:ea typeface="+mn-ea"/>
              <a:cs typeface="+mn-cs"/>
            </a:endParaRPr>
          </a:p>
          <a:p>
            <a:r>
              <a:rPr lang="nl-NL" sz="1200" b="1" i="0" u="none" strike="noStrike" kern="1200" dirty="0">
                <a:solidFill>
                  <a:schemeClr val="tx1"/>
                </a:solidFill>
                <a:effectLst/>
                <a:latin typeface="+mn-lt"/>
                <a:ea typeface="+mn-ea"/>
                <a:cs typeface="+mn-cs"/>
              </a:rPr>
              <a:t>Beschrijvende vraag.</a:t>
            </a:r>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Bij de beschrijvende vraag gaat het erom dat je inzicht krijgt in hoe iets er uitziet of eraan toe gaat. Voor geschiedenis gaat het dan om hoe het er in het verleden uitzag of aan toe ging. Het antwoord zal daarbij ongeacht wie het geeft, altijd min of meer hetzelfde zijn. Bijvoorbeeld de vraag ‘hoe heeft de stad zich in de periode 1850 tot 1950 uiterlijk ontwikkeld’. Op details kan het antwoord verschillen afhankelijk van wie het antwoord geeft, maar de grote lijn zal hetzelfde zijn. Belangrijk hierbij is dat het antwoord ‘toetsbaar’ is. Het gaat altijd om feiten.</a:t>
            </a:r>
          </a:p>
          <a:p>
            <a:r>
              <a:rPr lang="nl-NL" sz="1200" b="0" i="0" u="none" strike="noStrike" kern="1200" dirty="0">
                <a:solidFill>
                  <a:schemeClr val="tx1"/>
                </a:solidFill>
                <a:effectLst/>
                <a:latin typeface="+mn-lt"/>
                <a:ea typeface="+mn-ea"/>
                <a:cs typeface="+mn-cs"/>
              </a:rPr>
              <a:t> </a:t>
            </a:r>
          </a:p>
          <a:p>
            <a:r>
              <a:rPr lang="nl-NL" sz="1200" b="1" i="0" u="none" strike="noStrike" kern="1200" dirty="0">
                <a:solidFill>
                  <a:schemeClr val="tx1"/>
                </a:solidFill>
                <a:effectLst/>
                <a:latin typeface="+mn-lt"/>
                <a:ea typeface="+mn-ea"/>
                <a:cs typeface="+mn-cs"/>
              </a:rPr>
              <a:t>Verklarende vraag</a:t>
            </a:r>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Bij deze vraag ben je op zoek naar een verklaring, het waarom van iets. Bijvoorbeeld de vraag ‘waarom zien we rond 1880 veel nieuwe woonwijken ontstaan met kleine rijtjeshuizen’. Het antwoord op deze vraag moet dan een uitleg worden waarom dat gebeurd. De komst van fabrieken en daarmee de behoefte aan werknemers zal in dit geval een belangrijk deel van de vraag kunnen beantwoorden. Ook voor deze vraag geldt dat het net als bij de beschrijvende toetsbaar is. Ook hier zal het antwoord altijd min of meer hetzelfde zijn. Oorzaak en gevolg spelen bij de beantwoording van de vraag een grote rol.</a:t>
            </a:r>
          </a:p>
          <a:p>
            <a:r>
              <a:rPr lang="nl-NL" sz="1200" b="0" i="0" u="none" strike="noStrike" kern="1200" dirty="0">
                <a:solidFill>
                  <a:schemeClr val="tx1"/>
                </a:solidFill>
                <a:effectLst/>
                <a:latin typeface="+mn-lt"/>
                <a:ea typeface="+mn-ea"/>
                <a:cs typeface="+mn-cs"/>
              </a:rPr>
              <a:t> </a:t>
            </a:r>
          </a:p>
          <a:p>
            <a:r>
              <a:rPr lang="nl-NL" sz="1200" b="1" i="0" u="none" strike="noStrike" kern="1200" dirty="0">
                <a:solidFill>
                  <a:schemeClr val="tx1"/>
                </a:solidFill>
                <a:effectLst/>
                <a:latin typeface="+mn-lt"/>
                <a:ea typeface="+mn-ea"/>
                <a:cs typeface="+mn-cs"/>
              </a:rPr>
              <a:t>Waarderende vraag</a:t>
            </a:r>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Een waarderende vraag is anders dan een beschrijvende of de verklarende. Het antwoord is altijd een eigen mening. In een dergelijk geval gaat het niet om de feiten alleen, maar hoe je er mee omgaat. De vraag ‘Was het volgens jou een goede keuze om een industrieterrein aan te leggen op maar 4 kilometer van de stad?’ zal door iedereen anders worden beantwoord. Zelfs als meerdere mensen hier ja op zouden zeggen, is de uitleg waarom altijd een persoonlijke, eigen mening. Wat hierbij dus van zeer groot belang wordt is, is hoe je jouw mening uitlegt. Gebruik hierbij altijd veel voorbeelden die samen een goed beeld geven van waarom jij iets vindt, of hoe jij tot een conclusie komt.</a:t>
            </a:r>
          </a:p>
          <a:p>
            <a:r>
              <a:rPr lang="nl-NL" sz="1200" b="0" i="0" u="none" strike="noStrike" kern="1200" dirty="0">
                <a:solidFill>
                  <a:schemeClr val="tx1"/>
                </a:solidFill>
                <a:effectLst/>
                <a:latin typeface="+mn-lt"/>
                <a:ea typeface="+mn-ea"/>
                <a:cs typeface="+mn-cs"/>
              </a:rPr>
              <a:t> </a:t>
            </a:r>
          </a:p>
          <a:p>
            <a:r>
              <a:rPr lang="nl-NL" sz="1200" b="1" i="0" u="none" strike="noStrike" kern="1200" dirty="0">
                <a:solidFill>
                  <a:schemeClr val="tx1"/>
                </a:solidFill>
                <a:effectLst/>
                <a:latin typeface="+mn-lt"/>
                <a:ea typeface="+mn-ea"/>
                <a:cs typeface="+mn-cs"/>
              </a:rPr>
              <a:t>Voorspellende vraag</a:t>
            </a:r>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Met een voorspellende vraag probeer je in de toekomst te kijken. Je doet een voorspelling over hoe een ontwikkeling zal gaan lopen of hoe iets eruit zal gaan zien. De vraag “hoe moet de infrastructuur van de oude stadswijken tot 2030 worden aangepast om verkeersproblemen te voorkomen” is daarvan een voorbeeld. Om deze vraag zo goed mogelijk te kunnen beantwoorden, moet je eerst een antwoord hebben op een beschrijvende vraag. Ook een antwoord op een verklarende vraag kan hierbij van groot belang zijn. Het antwoord op een voorspellende vraag is altijd een gevolg van eerdere zaken.</a:t>
            </a:r>
          </a:p>
          <a:p>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http://www.knooppuntonderwijs.nl/index.php/component/content/article/2-uncategorised/13-verschillende-onderzoeksvragen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670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ia het stellen van vragen kun je iemand helpen met verhelderen en structureren van z’n gedachten, gevoelens, en de manier waarop hij/zij met het probleem omgaat. Maar je kunt ook een vraag stellen omdat je meer informatie nodig hebt om de persoon te begrijpen. Daarnaast kun je via vragen een gesprek op gang te brengen, zoals: “Ik merk dat het u moeite kost hierover te praten, waarom is dat?“ Je kunt via een vraag ook vaststellen of de ander je begrepen heeft. Maar je kunt ook verkeerde vragen stellen die te confronterend, te achterdochtig of te kritisch zijn.</a:t>
            </a:r>
            <a:br>
              <a:rPr lang="nl-NL" dirty="0"/>
            </a:br>
            <a:br>
              <a:rPr lang="nl-NL" dirty="0"/>
            </a:br>
            <a:r>
              <a:rPr lang="nl-NL" sz="1200" b="1" i="0" u="none" strike="noStrike" kern="1200" dirty="0">
                <a:solidFill>
                  <a:schemeClr val="tx1"/>
                </a:solidFill>
                <a:effectLst/>
                <a:latin typeface="+mn-lt"/>
                <a:ea typeface="+mn-ea"/>
                <a:cs typeface="+mn-cs"/>
              </a:rPr>
              <a:t>Open vraag</a:t>
            </a:r>
          </a:p>
          <a:p>
            <a:r>
              <a:rPr lang="nl-NL" sz="1200" b="0" i="0" u="none" strike="noStrike" kern="1200" dirty="0">
                <a:solidFill>
                  <a:schemeClr val="tx1"/>
                </a:solidFill>
                <a:effectLst/>
                <a:latin typeface="+mn-lt"/>
                <a:ea typeface="+mn-ea"/>
                <a:cs typeface="+mn-cs"/>
              </a:rPr>
              <a:t>Open vragen beginnen meestal met een vraagwoord, zoals: </a:t>
            </a:r>
            <a:r>
              <a:rPr lang="nl-NL" sz="1200" b="1" i="0" u="none" strike="noStrike" kern="1200" dirty="0">
                <a:solidFill>
                  <a:schemeClr val="tx1"/>
                </a:solidFill>
                <a:effectLst/>
                <a:latin typeface="+mn-lt"/>
                <a:ea typeface="+mn-ea"/>
                <a:cs typeface="+mn-cs"/>
              </a:rPr>
              <a:t>wat, hoe, wanneer, wie</a:t>
            </a:r>
            <a:r>
              <a:rPr lang="nl-NL" sz="1200" b="0" i="0" u="none" strike="noStrike" kern="1200" dirty="0">
                <a:solidFill>
                  <a:schemeClr val="tx1"/>
                </a:solidFill>
                <a:effectLst/>
                <a:latin typeface="+mn-lt"/>
                <a:ea typeface="+mn-ea"/>
                <a:cs typeface="+mn-cs"/>
              </a:rPr>
              <a:t> enz. Bij het stellen van een open vraag laat je de gesprekspartner volledig vrij in het formuleren van een antwoord. Hij/zij kan in eigen woorden antwoorden. Open vragen leiden er daarom ook toe dat de ander goed moet nadenken, en het helpt vaak de zaken op een rijtje te krijgen. Een ander positief effect is dat de ander het gevoel krijgt dat er aandacht voor hem is. Voorbeelden van open vragen:</a:t>
            </a:r>
            <a:br>
              <a:rPr lang="nl-NL" dirty="0"/>
            </a:br>
            <a:r>
              <a:rPr lang="nl-NL" sz="1200" b="0" i="0" u="none" strike="noStrike" kern="1200" dirty="0">
                <a:solidFill>
                  <a:schemeClr val="tx1"/>
                </a:solidFill>
                <a:effectLst/>
                <a:latin typeface="+mn-lt"/>
                <a:ea typeface="+mn-ea"/>
                <a:cs typeface="+mn-cs"/>
              </a:rPr>
              <a:t>Waar denkt u aan</a:t>
            </a:r>
          </a:p>
          <a:p>
            <a:r>
              <a:rPr lang="nl-NL" sz="1200" b="0" i="0" u="none" strike="noStrike" kern="1200" dirty="0">
                <a:solidFill>
                  <a:schemeClr val="tx1"/>
                </a:solidFill>
                <a:effectLst/>
                <a:latin typeface="+mn-lt"/>
                <a:ea typeface="+mn-ea"/>
                <a:cs typeface="+mn-cs"/>
              </a:rPr>
              <a:t>Waarom is dat zo gegaan</a:t>
            </a:r>
          </a:p>
          <a:p>
            <a:r>
              <a:rPr lang="nl-NL" sz="1200" b="0" i="0" u="none" strike="noStrike" kern="1200" dirty="0">
                <a:solidFill>
                  <a:schemeClr val="tx1"/>
                </a:solidFill>
                <a:effectLst/>
                <a:latin typeface="+mn-lt"/>
                <a:ea typeface="+mn-ea"/>
                <a:cs typeface="+mn-cs"/>
              </a:rPr>
              <a:t>Wanneer heeft u daar last van</a:t>
            </a:r>
          </a:p>
          <a:p>
            <a:br>
              <a:rPr lang="nl-NL" dirty="0"/>
            </a:br>
            <a:r>
              <a:rPr lang="nl-NL" sz="1200" b="0" i="0" u="none" strike="noStrike" kern="1200" dirty="0">
                <a:solidFill>
                  <a:schemeClr val="tx1"/>
                </a:solidFill>
                <a:effectLst/>
                <a:latin typeface="+mn-lt"/>
                <a:ea typeface="+mn-ea"/>
                <a:cs typeface="+mn-cs"/>
              </a:rPr>
              <a:t>Open vragen zijn vooral nuttig aan het begin van een gesprek als je veel over de ander en z’n probleem te weten wil komen. Teveel open vragen achtereen kunnen de ander wel het gevoel geven dat hij te veel over zichzelf moet prijs geven en daarom is afwisselen met gesloten vragen wel verstandig.</a:t>
            </a:r>
            <a:br>
              <a:rPr lang="nl-NL" dirty="0"/>
            </a:br>
            <a:br>
              <a:rPr lang="nl-NL" dirty="0"/>
            </a:br>
            <a:r>
              <a:rPr lang="nl-NL" sz="1200" b="1" i="0" u="none" strike="noStrike" kern="1200" dirty="0">
                <a:solidFill>
                  <a:schemeClr val="tx1"/>
                </a:solidFill>
                <a:effectLst/>
                <a:latin typeface="+mn-lt"/>
                <a:ea typeface="+mn-ea"/>
                <a:cs typeface="+mn-cs"/>
              </a:rPr>
              <a:t>Gesloten vraag</a:t>
            </a:r>
          </a:p>
          <a:p>
            <a:r>
              <a:rPr lang="nl-NL" sz="1200" b="0" i="0" u="none" strike="noStrike" kern="1200" dirty="0">
                <a:solidFill>
                  <a:schemeClr val="tx1"/>
                </a:solidFill>
                <a:effectLst/>
                <a:latin typeface="+mn-lt"/>
                <a:ea typeface="+mn-ea"/>
                <a:cs typeface="+mn-cs"/>
              </a:rPr>
              <a:t>Beperken de ander in z’n antwoordmogelijkheden. Ze zijn gericht op het verzamelen van feiten. Meestal valt er uitsluitend met "ja of nee" te antwoorden. De vraagsteller bepaalt dan in hoge mate de loop en richting van het gesprek. Voorbeelden:</a:t>
            </a:r>
            <a:br>
              <a:rPr lang="nl-NL" dirty="0"/>
            </a:br>
            <a:r>
              <a:rPr lang="nl-NL" sz="1200" b="0" i="0" u="none" strike="noStrike" kern="1200" dirty="0">
                <a:solidFill>
                  <a:schemeClr val="tx1"/>
                </a:solidFill>
                <a:effectLst/>
                <a:latin typeface="+mn-lt"/>
                <a:ea typeface="+mn-ea"/>
                <a:cs typeface="+mn-cs"/>
              </a:rPr>
              <a:t>Gebeurt dit vaak</a:t>
            </a:r>
          </a:p>
          <a:p>
            <a:r>
              <a:rPr lang="nl-NL" sz="1200" b="0" i="0" u="none" strike="noStrike" kern="1200" dirty="0">
                <a:solidFill>
                  <a:schemeClr val="tx1"/>
                </a:solidFill>
                <a:effectLst/>
                <a:latin typeface="+mn-lt"/>
                <a:ea typeface="+mn-ea"/>
                <a:cs typeface="+mn-cs"/>
              </a:rPr>
              <a:t>Heeft u dat al met uw partner besproken</a:t>
            </a:r>
          </a:p>
          <a:p>
            <a:r>
              <a:rPr lang="nl-NL" sz="1200" b="0" i="0" u="none" strike="noStrike" kern="1200" dirty="0">
                <a:solidFill>
                  <a:schemeClr val="tx1"/>
                </a:solidFill>
                <a:effectLst/>
                <a:latin typeface="+mn-lt"/>
                <a:ea typeface="+mn-ea"/>
                <a:cs typeface="+mn-cs"/>
              </a:rPr>
              <a:t>Weet de politie ervan</a:t>
            </a:r>
          </a:p>
          <a:p>
            <a:br>
              <a:rPr lang="nl-NL" dirty="0"/>
            </a:br>
            <a:r>
              <a:rPr lang="nl-NL" sz="1200" b="0" i="0" u="none" strike="noStrike" kern="1200" dirty="0">
                <a:solidFill>
                  <a:schemeClr val="tx1"/>
                </a:solidFill>
                <a:effectLst/>
                <a:latin typeface="+mn-lt"/>
                <a:ea typeface="+mn-ea"/>
                <a:cs typeface="+mn-cs"/>
              </a:rPr>
              <a:t>Gesloten vragen zijn ongeschikt als je de mening of gevoelens van een ander wilt kennen. Gesloten vragen hebben ook het gevaar dat je het antwoord al bijna in de mond van de ander legt. Ze zijn vaak suggestief.</a:t>
            </a:r>
            <a:br>
              <a:rPr lang="nl-NL" dirty="0"/>
            </a:br>
            <a:br>
              <a:rPr lang="nl-NL" dirty="0"/>
            </a:br>
            <a:r>
              <a:rPr lang="nl-NL" sz="1200" b="1" i="0" u="none" strike="noStrike" kern="1200" dirty="0">
                <a:solidFill>
                  <a:schemeClr val="tx1"/>
                </a:solidFill>
                <a:effectLst/>
                <a:latin typeface="+mn-lt"/>
                <a:ea typeface="+mn-ea"/>
                <a:cs typeface="+mn-cs"/>
              </a:rPr>
              <a:t>Suggestieve vraag</a:t>
            </a:r>
          </a:p>
          <a:p>
            <a:r>
              <a:rPr lang="nl-NL" sz="1200" b="0" i="0" u="none" strike="noStrike" kern="1200" dirty="0">
                <a:solidFill>
                  <a:schemeClr val="tx1"/>
                </a:solidFill>
                <a:effectLst/>
                <a:latin typeface="+mn-lt"/>
                <a:ea typeface="+mn-ea"/>
                <a:cs typeface="+mn-cs"/>
              </a:rPr>
              <a:t>Zijn in feite reeds antwoorden, maar dan in de vorm van een vraag gesteld. Het antwoord ligt al in de vraag besloten. Voorbeelden:</a:t>
            </a:r>
            <a:br>
              <a:rPr lang="nl-NL" dirty="0"/>
            </a:br>
            <a:r>
              <a:rPr lang="nl-NL" sz="1200" b="0" i="0" u="none" strike="noStrike" kern="1200" dirty="0">
                <a:solidFill>
                  <a:schemeClr val="tx1"/>
                </a:solidFill>
                <a:effectLst/>
                <a:latin typeface="+mn-lt"/>
                <a:ea typeface="+mn-ea"/>
                <a:cs typeface="+mn-cs"/>
              </a:rPr>
              <a:t>Daar heb je zeker wel spijt van.</a:t>
            </a:r>
          </a:p>
          <a:p>
            <a:r>
              <a:rPr lang="nl-NL" sz="1200" b="0" i="0" u="none" strike="noStrike" kern="1200" dirty="0">
                <a:solidFill>
                  <a:schemeClr val="tx1"/>
                </a:solidFill>
                <a:effectLst/>
                <a:latin typeface="+mn-lt"/>
                <a:ea typeface="+mn-ea"/>
                <a:cs typeface="+mn-cs"/>
              </a:rPr>
              <a:t>En toen verkocht je hem natuurlijk een mep</a:t>
            </a:r>
          </a:p>
          <a:p>
            <a:r>
              <a:rPr lang="nl-NL" sz="1200" b="0" i="0" u="none" strike="noStrike" kern="1200" dirty="0">
                <a:solidFill>
                  <a:schemeClr val="tx1"/>
                </a:solidFill>
                <a:effectLst/>
                <a:latin typeface="+mn-lt"/>
                <a:ea typeface="+mn-ea"/>
                <a:cs typeface="+mn-cs"/>
              </a:rPr>
              <a:t>U houdt ongetwijfeld heel veel van haar</a:t>
            </a:r>
          </a:p>
          <a:p>
            <a:br>
              <a:rPr lang="nl-NL" dirty="0"/>
            </a:br>
            <a:r>
              <a:rPr lang="nl-NL" sz="1200" b="0" i="0" u="none" strike="noStrike" kern="1200" dirty="0">
                <a:solidFill>
                  <a:schemeClr val="tx1"/>
                </a:solidFill>
                <a:effectLst/>
                <a:latin typeface="+mn-lt"/>
                <a:ea typeface="+mn-ea"/>
                <a:cs typeface="+mn-cs"/>
              </a:rPr>
              <a:t>De vragen lokken dus een antwoord uit, en de gesprekspartner is dus minder vrij in de keuze van het antwoord aangezien er in feite maar één antwoord mogelijk is. De kans op foute antwoorden ligt dus op de loer. Suggestieve vragen zijn alleen effectief als je een bepaald sterk vermoeden hebt dat bevestigd moet worden. Anders kun je ze vaak beter aan de politie overlaten tijdens het verhoren van verdachten. En journalisten stellen natuurlijk graag suggestieve vragen aan politici om antwoorden te ontlokken, maar die hebben in een cursus uiteraard trucs geleerd hoe ze daar ontwijkende "antwoorden" op kunnen geven, zonder dat het erg opvalt.</a:t>
            </a:r>
            <a:br>
              <a:rPr lang="nl-NL" dirty="0"/>
            </a:br>
            <a:br>
              <a:rPr lang="nl-NL" dirty="0"/>
            </a:br>
            <a:r>
              <a:rPr lang="nl-NL" sz="1200" b="1" i="0" u="none" strike="noStrike" kern="1200" dirty="0">
                <a:solidFill>
                  <a:schemeClr val="tx1"/>
                </a:solidFill>
                <a:effectLst/>
                <a:latin typeface="+mn-lt"/>
                <a:ea typeface="+mn-ea"/>
                <a:cs typeface="+mn-cs"/>
              </a:rPr>
              <a:t>Dubbele vragen</a:t>
            </a:r>
          </a:p>
          <a:p>
            <a:r>
              <a:rPr lang="nl-NL" sz="1200" b="0" i="0" u="none" strike="noStrike" kern="1200" dirty="0">
                <a:solidFill>
                  <a:schemeClr val="tx1"/>
                </a:solidFill>
                <a:effectLst/>
                <a:latin typeface="+mn-lt"/>
                <a:ea typeface="+mn-ea"/>
                <a:cs typeface="+mn-cs"/>
              </a:rPr>
              <a:t>Nooit twee vragen in één zin stellen want je kunt geen twee vragen te gelijk stellen, omdat iemand maar een antwoord kan geven. voorbeeld: "Heb je een partner en wat voor werk doe je".</a:t>
            </a:r>
            <a:br>
              <a:rPr lang="nl-NL" dirty="0"/>
            </a:br>
            <a:r>
              <a:rPr lang="nl-NL" sz="1200" b="0" i="0" u="none" strike="noStrike" kern="1200" dirty="0">
                <a:solidFill>
                  <a:schemeClr val="tx1"/>
                </a:solidFill>
                <a:effectLst/>
                <a:latin typeface="+mn-lt"/>
                <a:ea typeface="+mn-ea"/>
                <a:cs typeface="+mn-cs"/>
              </a:rPr>
              <a:t>Als je iets belangrijks van een ander te weten moet komen is het stellen van dubbele vragen helemaal uit den boze. Stel dat je aan je vriendin vraagt: "Kan het zijn dat ik je gisteren met een ander zag, en was dat bij de Hema"?"</a:t>
            </a:r>
            <a:br>
              <a:rPr lang="nl-NL" dirty="0"/>
            </a:br>
            <a:r>
              <a:rPr lang="nl-NL" sz="1200" b="0" i="0" u="none" strike="noStrike" kern="1200" dirty="0">
                <a:solidFill>
                  <a:schemeClr val="tx1"/>
                </a:solidFill>
                <a:effectLst/>
                <a:latin typeface="+mn-lt"/>
                <a:ea typeface="+mn-ea"/>
                <a:cs typeface="+mn-cs"/>
              </a:rPr>
              <a:t>Dan schiet je er niets mee op als zij eerlijk antwoordt dat ze al weken lang niet naar de Hema is gegaan.</a:t>
            </a:r>
          </a:p>
          <a:p>
            <a:endParaRPr lang="nl-NL" sz="1200" b="0" i="0" u="none" strike="noStrike" kern="1200" dirty="0">
              <a:solidFill>
                <a:schemeClr val="tx1"/>
              </a:solidFill>
              <a:effectLst/>
              <a:latin typeface="+mn-lt"/>
              <a:ea typeface="+mn-ea"/>
              <a:cs typeface="+mn-cs"/>
            </a:endParaRPr>
          </a:p>
          <a:p>
            <a:r>
              <a:rPr lang="nl-NL" dirty="0"/>
              <a:t>https://mens-en-samenleving.infonu.nl/communicatie/72128-open-vragen-of-gesloten-vragen-stellen-bij-een-probleem.html</a:t>
            </a:r>
          </a:p>
          <a:p>
            <a:endParaRPr lang="nl-NL" sz="1200" b="0" i="0" u="none" strike="noStrike"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413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961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Willen we dit?</a:t>
            </a:r>
          </a:p>
          <a:p>
            <a:r>
              <a:rPr lang="nl-NL" dirty="0"/>
              <a:t>Dan volgende sheet even aanvullen!</a:t>
            </a:r>
          </a:p>
          <a:p>
            <a:endParaRPr lang="nl-NL" dirty="0"/>
          </a:p>
          <a:p>
            <a:r>
              <a:rPr lang="nl-NL" dirty="0"/>
              <a:t>MV: yes gedaan! Wat denk je zo?</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02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&lt;&lt;overgangssheet&gt;&gt;</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455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1"/>
                </a:solidFill>
                <a:effectLst/>
                <a:latin typeface="Arial" panose="020B0604020202020204" pitchFamily="34" charset="0"/>
                <a:ea typeface="Times New Roman" panose="02020603050405020304" pitchFamily="18" charset="0"/>
              </a:rPr>
              <a:t>  </a:t>
            </a:r>
            <a:r>
              <a:rPr lang="nl-NL" sz="1200" b="1" dirty="0">
                <a:solidFill>
                  <a:srgbClr val="000001"/>
                </a:solidFill>
                <a:effectLst/>
                <a:latin typeface="Arial" panose="020B0604020202020204" pitchFamily="34" charset="0"/>
                <a:ea typeface="Times New Roman" panose="02020603050405020304" pitchFamily="18" charset="0"/>
              </a:rPr>
              <a:t>Hier ook ergens de Peer Review Planner vermelden? Dat het OP daarin werkt / </a:t>
            </a:r>
            <a:r>
              <a:rPr lang="nl-NL" sz="1200" b="1" dirty="0" err="1">
                <a:solidFill>
                  <a:srgbClr val="000001"/>
                </a:solidFill>
                <a:effectLst/>
                <a:latin typeface="Arial" panose="020B0604020202020204" pitchFamily="34" charset="0"/>
                <a:ea typeface="Times New Roman" panose="02020603050405020304" pitchFamily="18" charset="0"/>
              </a:rPr>
              <a:t>eea</a:t>
            </a:r>
            <a:r>
              <a:rPr lang="nl-NL" sz="1200" b="1" dirty="0">
                <a:solidFill>
                  <a:srgbClr val="000001"/>
                </a:solidFill>
                <a:effectLst/>
                <a:latin typeface="Arial" panose="020B0604020202020204" pitchFamily="34" charset="0"/>
                <a:ea typeface="Times New Roman" panose="02020603050405020304" pitchFamily="18" charset="0"/>
              </a:rPr>
              <a:t> vastlegt rond de PR, en dat de bezoekend panelleden zich daarin registreren en bij de documenten kunnen van het OP.</a:t>
            </a:r>
            <a:endParaRPr lang="nl-NL" sz="1200" b="1"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038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1"/>
                </a:solidFill>
                <a:effectLst/>
                <a:latin typeface="Arial" panose="020B0604020202020204" pitchFamily="34" charset="0"/>
                <a:ea typeface="Times New Roman" panose="02020603050405020304" pitchFamily="18" charset="0"/>
              </a:rPr>
              <a:t>  </a:t>
            </a:r>
            <a:r>
              <a:rPr lang="nl-NL" sz="1200" b="1" dirty="0">
                <a:solidFill>
                  <a:srgbClr val="000001"/>
                </a:solidFill>
                <a:effectLst/>
                <a:latin typeface="Arial" panose="020B0604020202020204" pitchFamily="34" charset="0"/>
                <a:ea typeface="Times New Roman" panose="02020603050405020304" pitchFamily="18" charset="0"/>
              </a:rPr>
              <a:t>Hier ook ergens de Peer Review Planner vermelden? Dat het OP daarin werkt / </a:t>
            </a:r>
            <a:r>
              <a:rPr lang="nl-NL" sz="1200" b="1" dirty="0" err="1">
                <a:solidFill>
                  <a:srgbClr val="000001"/>
                </a:solidFill>
                <a:effectLst/>
                <a:latin typeface="Arial" panose="020B0604020202020204" pitchFamily="34" charset="0"/>
                <a:ea typeface="Times New Roman" panose="02020603050405020304" pitchFamily="18" charset="0"/>
              </a:rPr>
              <a:t>eea</a:t>
            </a:r>
            <a:r>
              <a:rPr lang="nl-NL" sz="1200" b="1" dirty="0">
                <a:solidFill>
                  <a:srgbClr val="000001"/>
                </a:solidFill>
                <a:effectLst/>
                <a:latin typeface="Arial" panose="020B0604020202020204" pitchFamily="34" charset="0"/>
                <a:ea typeface="Times New Roman" panose="02020603050405020304" pitchFamily="18" charset="0"/>
              </a:rPr>
              <a:t> vastlegt rond de PR, en dat de bezoekend panelleden zich daarin registreren en bij de documenten kunnen van het OP.</a:t>
            </a:r>
            <a:endParaRPr lang="nl-NL" sz="1200" b="1"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08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Linken aan kwaliteitskader…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In kwaliteitskader beschrijven we enerzijds wanneer partnerschappen kwaliteit hebben, en anderzijds de werkwijze die we daarvoor inzetten. De OPR is een van die werkwijzen.</a:t>
            </a:r>
          </a:p>
          <a:p>
            <a:endParaRPr lang="nl-NL" b="1" dirty="0"/>
          </a:p>
          <a:p>
            <a:endParaRPr lang="nl-NL" b="1" dirty="0"/>
          </a:p>
          <a:p>
            <a:r>
              <a:rPr lang="nl-NL" b="1" dirty="0"/>
              <a:t>Waar zegt het kwaliteitskader iets over?</a:t>
            </a:r>
            <a:endParaRPr lang="en-US" dirty="0"/>
          </a:p>
          <a:p>
            <a:endParaRPr lang="nl-NL" dirty="0"/>
          </a:p>
          <a:p>
            <a:r>
              <a:rPr lang="nl-NL" dirty="0"/>
              <a:t>Het kwaliteitskader en de werkwijze peer review gaat over het</a:t>
            </a:r>
            <a:r>
              <a:rPr lang="nl-NL" u="sng" dirty="0"/>
              <a:t> Partnerschap </a:t>
            </a:r>
            <a:r>
              <a:rPr lang="nl-NL" dirty="0"/>
              <a:t>Samen Opleiden en Professionaliseren, en het biedt het partnerschap kaders voor de eigen kwaliteitsontwikkeling.</a:t>
            </a:r>
          </a:p>
          <a:p>
            <a:r>
              <a:rPr lang="nl-NL" dirty="0"/>
              <a:t>Het plaatje geeft weer waaruit een partnerschap kan bestaan en dat het een complex geheel is, vereenvoudigd weer te geven op deze manier: waarbij het groene het partnerschap is: een nieuw geheel over delen van andere organisaties heen..</a:t>
            </a:r>
            <a:endParaRPr lang="en-US" dirty="0"/>
          </a:p>
          <a:p>
            <a:endParaRPr lang="nl-NL" dirty="0"/>
          </a:p>
          <a:p>
            <a:r>
              <a:rPr lang="nl-NL" dirty="0"/>
              <a:t>Kortom, met het kwaliteitskader doen we uitspraken over de </a:t>
            </a:r>
            <a:r>
              <a:rPr lang="nl-NL" i="1" u="sng" dirty="0"/>
              <a:t>kwaliteit van het totale partnerschap en dus niet de afzonderlijke partners.</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32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a:p>
            <a:r>
              <a:rPr lang="nl-NL" b="0" dirty="0"/>
              <a:t>Waar gaat het kwaliteitskader over?</a:t>
            </a:r>
            <a:endParaRPr lang="nl-NL" b="1" dirty="0"/>
          </a:p>
          <a:p>
            <a:endParaRPr lang="nl-NL" b="1" dirty="0"/>
          </a:p>
          <a:p>
            <a:endParaRPr lang="nl-NL" b="1" dirty="0"/>
          </a:p>
          <a:p>
            <a:endParaRPr lang="nl-NL" b="1" dirty="0"/>
          </a:p>
          <a:p>
            <a:endParaRPr lang="nl-NL" b="1" dirty="0"/>
          </a:p>
          <a:p>
            <a:endParaRPr lang="nl-NL" b="1" dirty="0"/>
          </a:p>
          <a:p>
            <a:endParaRPr lang="nl-NL" b="0" dirty="0"/>
          </a:p>
          <a:p>
            <a:r>
              <a:rPr lang="nl-NL" b="0" dirty="0"/>
              <a:t>Deze tekst stond er nog en heb ik niet weggehaald:</a:t>
            </a:r>
          </a:p>
          <a:p>
            <a:r>
              <a:rPr lang="nl-NL" b="1" dirty="0"/>
              <a:t>Waar zegt het kwaliteitskader iets over?</a:t>
            </a:r>
            <a:endParaRPr lang="en-US" dirty="0"/>
          </a:p>
          <a:p>
            <a:endParaRPr lang="nl-NL" dirty="0"/>
          </a:p>
          <a:p>
            <a:r>
              <a:rPr lang="nl-NL" dirty="0"/>
              <a:t>Dat gezegd hebbende is het toch belangrijk om te benadrukken waar het kwaliteitskader over gaat, het is misschien een open deur, maar toch, om alle verwarring te voorkomen.</a:t>
            </a:r>
            <a:endParaRPr lang="en-US" dirty="0"/>
          </a:p>
          <a:p>
            <a:r>
              <a:rPr lang="nl-NL" dirty="0"/>
              <a:t>Het kwaliteitskader en de werkwijze peer review gaat over het Partnerschap Samen Opleiden en Professionaliseren, dus het biedt kaders voor het samenwerkingsverband.</a:t>
            </a:r>
            <a:endParaRPr lang="en-US" dirty="0"/>
          </a:p>
          <a:p>
            <a:r>
              <a:rPr lang="nl-NL" dirty="0"/>
              <a:t>Het plaatje geeft weer waaruit een partnerschap kan bestaan en dat het een complex geheel is, vereenvoudigd weer te geven op deze manier: waarbij het groene het partnerschap is: een nieuw geheel over delen van andere organisaties heen..</a:t>
            </a:r>
            <a:endParaRPr lang="en-US" dirty="0"/>
          </a:p>
          <a:p>
            <a:endParaRPr lang="nl-NL" dirty="0"/>
          </a:p>
          <a:p>
            <a:r>
              <a:rPr lang="nl-NL" dirty="0"/>
              <a:t>Kortom, met het kwaliteitskader doen we uitspraken over de </a:t>
            </a:r>
            <a:r>
              <a:rPr lang="nl-NL" i="1" u="sng" dirty="0"/>
              <a:t>kwaliteit van het totale partnerschap en dus niet de afzonderlijke partners.</a:t>
            </a:r>
          </a:p>
          <a:p>
            <a:endParaRPr lang="nl-NL" i="1" u="sng" dirty="0"/>
          </a:p>
          <a:p>
            <a:endParaRPr lang="nl-NL" i="1" u="sng" dirty="0"/>
          </a:p>
          <a:p>
            <a:endParaRPr lang="nl-NL" i="1" u="sng" dirty="0"/>
          </a:p>
          <a:p>
            <a:endParaRPr lang="nl-NL" i="1" u="sng" dirty="0"/>
          </a:p>
          <a:p>
            <a:r>
              <a:rPr lang="nl-NL" sz="1800" dirty="0">
                <a:effectLst/>
                <a:latin typeface="Times New Roman" panose="02020603050405020304" pitchFamily="18" charset="0"/>
                <a:ea typeface="Calibri" panose="020F0502020204030204" pitchFamily="34" charset="0"/>
              </a:rPr>
              <a:t>een partnerschap van één of meer opleidingen voor leraren primair respectievelijk voortgezet onderwijs met één of meer scholen voor primair respectievelijk voortgezet en/of beroepsonderwijs’</a:t>
            </a:r>
            <a:endParaRPr lang="nl-NL" i="1" u="sng"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50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de kwaliteit van partnerschappen te monitoren, te borgen en verder te ontwikkelen hebben we gekozen voor de werkwijze van Peer Review.</a:t>
            </a:r>
          </a:p>
          <a:p>
            <a:r>
              <a:rPr lang="nl-NL" dirty="0"/>
              <a:t>(dit kort toelichten)</a:t>
            </a:r>
          </a:p>
          <a:p>
            <a:endParaRPr lang="nl-NL" dirty="0"/>
          </a:p>
          <a:p>
            <a:r>
              <a:rPr lang="nl-NL" dirty="0"/>
              <a:t>We hebben een beoordelingsgerichte peer review voor aspirant partnerschappen en een ontwikkelingsgericht peer review voor reeds erkende partnerschappen.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3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800"/>
              </a:spcAft>
            </a:pP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Meer specifiek leidt wat we net gezegd hebben tot deze doelen voor de OPR.</a:t>
            </a:r>
          </a:p>
          <a:p>
            <a:pPr>
              <a:lnSpc>
                <a:spcPct val="115000"/>
              </a:lnSpc>
              <a:spcAft>
                <a:spcPts val="800"/>
              </a:spcAft>
            </a:pPr>
            <a:endPar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endPar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endPar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Doel van de ontwikkelingsgerichte peer review is kwaliteitsontwikkeling. Erkende partnerschappen Samen Opleiden voeren elke zes jaar een ontwikkelingsgerichte peer review uit aan de hand van de waarborgen uit het Kwaliteitskader Samen Opleiden &amp; inductie.</a:t>
            </a:r>
            <a:r>
              <a:rPr lang="nl-BE" sz="1800" dirty="0">
                <a:effectLst/>
                <a:latin typeface="Calibri" panose="020F0502020204030204" pitchFamily="34" charset="0"/>
                <a:ea typeface="Calibri" panose="020F0502020204030204" pitchFamily="34" charset="0"/>
                <a:cs typeface="Times New Roman" panose="02020603050405020304" pitchFamily="18" charset="0"/>
              </a:rPr>
              <a:t> Uitvoeren van de ontwikkelingsgerichte peer review is een voorwaarde voor subsidietoekenning conform de regeling.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BE"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kwaliteitskader dient als uitgangspunt voor deze collegiale consultatie, geeft richting, zoals we eerder zagen.</a:t>
            </a:r>
          </a:p>
          <a:p>
            <a:pPr>
              <a:lnSpc>
                <a:spcPct val="115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Belangrijk is dat de peer review , de gesprekken gemeenschappelijke inzichten opleveren, op basis waarvan doorontwikkeling mogelijk wordt.</a:t>
            </a:r>
          </a:p>
          <a:p>
            <a:pPr>
              <a:lnSpc>
                <a:spcPct val="115000"/>
              </a:lnSpc>
              <a:spcAft>
                <a:spcPts val="800"/>
              </a:spcAft>
            </a:pPr>
            <a:r>
              <a:rPr lang="nl-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ontwikkelingsgerichte peer review is een van de instrumenten die een partnerschap inzet ten behoeve van waarborg 4: Kwaliteitscultuur.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endParaRPr lang="nl-NL" dirty="0"/>
          </a:p>
          <a:p>
            <a:r>
              <a:rPr lang="nl-NL" sz="1800" b="1" dirty="0">
                <a:solidFill>
                  <a:srgbClr val="000001"/>
                </a:solidFill>
                <a:effectLst/>
                <a:latin typeface="Arial" panose="020B0604020202020204" pitchFamily="34" charset="0"/>
                <a:ea typeface="Calibri" panose="020F0502020204030204" pitchFamily="34" charset="0"/>
              </a:rPr>
              <a:t>Alle reeds erkende partnerschappen voeren in de periode tot aan eind 2025 voor de eerste keer ontwikkelingsgerichte peer review uit. En insteek is dat alle erkende partnerschappen bij minimaal 2 </a:t>
            </a:r>
            <a:r>
              <a:rPr lang="nl-NL" sz="1800" b="1" dirty="0" err="1">
                <a:solidFill>
                  <a:srgbClr val="000001"/>
                </a:solidFill>
                <a:effectLst/>
                <a:latin typeface="Arial" panose="020B0604020202020204" pitchFamily="34" charset="0"/>
                <a:ea typeface="Calibri" panose="020F0502020204030204" pitchFamily="34" charset="0"/>
              </a:rPr>
              <a:t>ps</a:t>
            </a:r>
            <a:r>
              <a:rPr lang="nl-NL" sz="1800" b="1" dirty="0">
                <a:solidFill>
                  <a:srgbClr val="000001"/>
                </a:solidFill>
                <a:effectLst/>
                <a:latin typeface="Arial" panose="020B0604020202020204" pitchFamily="34" charset="0"/>
                <a:ea typeface="Calibri" panose="020F0502020204030204" pitchFamily="34" charset="0"/>
              </a:rPr>
              <a:t>-en op bezoek gaan.</a:t>
            </a:r>
            <a:endParaRPr lang="nl-NL" b="1" dirty="0"/>
          </a:p>
        </p:txBody>
      </p:sp>
      <p:sp>
        <p:nvSpPr>
          <p:cNvPr id="4" name="Tijdelijke aanduiding voor dianummer 3"/>
          <p:cNvSpPr>
            <a:spLocks noGrp="1"/>
          </p:cNvSpPr>
          <p:nvPr>
            <p:ph type="sldNum" sz="quarter" idx="5"/>
          </p:nvPr>
        </p:nvSpPr>
        <p:spPr/>
        <p:txBody>
          <a:bodyPr/>
          <a:lstStyle/>
          <a:p>
            <a:fld id="{D49DA5DB-1697-4847-AE6F-E4D6ADFE0001}" type="slidenum">
              <a:rPr lang="nl-NL" smtClean="0"/>
              <a:t>8</a:t>
            </a:fld>
            <a:endParaRPr lang="nl-NL"/>
          </a:p>
        </p:txBody>
      </p:sp>
    </p:spTree>
    <p:extLst>
      <p:ext uri="{BB962C8B-B14F-4D97-AF65-F5344CB8AC3E}">
        <p14:creationId xmlns:p14="http://schemas.microsoft.com/office/powerpoint/2010/main" val="237388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belangrijk kenmerk, dat ook onderstreept wordt door de partnerschappen die al geoefend hebben met de OPR is het gegeven dat eigen vragen en uitdagingen centraal staan.</a:t>
            </a:r>
          </a:p>
          <a:p>
            <a:r>
              <a:rPr lang="nl-NL" b="0" dirty="0"/>
              <a:t>Het ontwikkelingsgerichte karakter betekent dat we met elkaar een beweging maken van Controle of de kwaliteit naar samen zoeken naar passende oplossingen, alternatieven etc.</a:t>
            </a:r>
          </a:p>
          <a:p>
            <a:r>
              <a:rPr lang="nl-NL" b="0" dirty="0"/>
              <a:t>Dit vraagt een andere manier van kijken en werken (daarover later meer).</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9DA5DB-1697-4847-AE6F-E4D6ADFE00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63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Titelstijl van model bewerken</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nl-NL"/>
              <a:t>Klik om stijl te bewerken</a:t>
            </a:r>
            <a:endParaRPr lang="en-US"/>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BDF68E2-58F2-4D09-BE8B-E3BD06533059}" type="datetimeFigureOut">
              <a:rPr lang="en-US" dirty="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28FC5F6-F338-4AE4-BB23-26385BCFC423}" type="datetimeFigureOut">
              <a:rPr lang="en-US" dirty="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nl-NL"/>
              <a:t>Klik om stijl te bewerken</a:t>
            </a:r>
            <a:endParaRPr lang="en-US"/>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0EBB0C4-6273-4C6E-B9BD-2EDC30F1CD52}" type="datetimeFigureOut">
              <a:rPr lang="en-US" dirty="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nl-NL"/>
              <a:t>Klik om stijl te bewerken</a:t>
            </a:r>
            <a:endParaRPr lang="en-US"/>
          </a:p>
        </p:txBody>
      </p:sp>
      <p:sp>
        <p:nvSpPr>
          <p:cNvPr id="3" name="Content Placeholder 2"/>
          <p:cNvSpPr>
            <a:spLocks noGrp="1"/>
          </p:cNvSpPr>
          <p:nvPr>
            <p:ph sz="half" idx="1"/>
          </p:nvPr>
        </p:nvSpPr>
        <p:spPr>
          <a:xfrm>
            <a:off x="822959" y="1384301"/>
            <a:ext cx="3703320" cy="3017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3440" y="1384301"/>
            <a:ext cx="3703320" cy="3017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19AB4D41-86C1-4908-B66A-0B50CEB3BF29}" type="datetimeFigureOut">
              <a:rPr lang="en-US" dirty="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nl-NL"/>
              <a:t>Klik om stijl te bewerken</a:t>
            </a:r>
            <a:endParaRPr lang="en-US"/>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822960" y="1936751"/>
            <a:ext cx="3703320" cy="2533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63440" y="1936751"/>
            <a:ext cx="3703320" cy="2533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E6426E2C-56C1-4E0D-A793-0088A7FDD37E}" type="datetimeFigureOut">
              <a:rPr lang="en-US" dirty="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C8C39B41-D8B5-4052-B551-9B5525EAA8B6}" type="datetimeFigureOut">
              <a:rPr lang="en-US" dirty="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nl-NL"/>
              <a:t>Klik om stijl te bewerken</a:t>
            </a:r>
            <a:endParaRPr lang="en-US"/>
          </a:p>
        </p:txBody>
      </p:sp>
      <p:sp>
        <p:nvSpPr>
          <p:cNvPr id="3" name="Content Placeholder 2"/>
          <p:cNvSpPr>
            <a:spLocks noGrp="1"/>
          </p:cNvSpPr>
          <p:nvPr>
            <p:ph idx="1"/>
          </p:nvPr>
        </p:nvSpPr>
        <p:spPr>
          <a:xfrm>
            <a:off x="3600450" y="548640"/>
            <a:ext cx="4869180" cy="39433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2/2/2024</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nl-NL"/>
              <a:t>Klik om stijl te bewerken</a:t>
            </a:r>
            <a:endParaRPr lang="en-US"/>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9CAD897-D46E-4AD2-BD9B-49DD3E640873}" type="datetimeFigureOut">
              <a:rPr lang="en-US" dirty="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E2D6473-DF6D-4702-B328-E0DD40540A4E}" type="datetimeFigureOut">
              <a:rPr lang="en-US" dirty="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26F7E3A-B166-407D-9866-32884E7D5B37}" type="datetimeFigureOut">
              <a:rPr lang="en-US" dirty="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476250" y="1707356"/>
            <a:ext cx="8192691" cy="29587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735688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5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778507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9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nl-NL"/>
              <a:t>Klik om stijl te bewerken</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D70904-3E78-F043-B3F0-0659B576B00C}" type="datetimeFigureOut">
              <a:rPr lang="nl-NL" smtClean="0"/>
              <a:t>2-2-2024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131069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nl-NL"/>
              <a:t>Klik om stijl te bewerken</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822960" y="1936751"/>
            <a:ext cx="3703320" cy="2533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63440" y="1936751"/>
            <a:ext cx="3703320" cy="2533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D70904-3E78-F043-B3F0-0659B576B00C}" type="datetimeFigureOut">
              <a:rPr lang="nl-NL" smtClean="0"/>
              <a:t>2-2-2024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4176657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8D70904-3E78-F043-B3F0-0659B576B00C}" type="datetimeFigureOut">
              <a:rPr lang="nl-NL" smtClean="0"/>
              <a:t>2-2-2024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334134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Titelstijl van model bewerken</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D70904-3E78-F043-B3F0-0659B576B00C}" type="datetimeFigureOut">
              <a:rPr lang="nl-NL" smtClean="0"/>
              <a:t>2-2-2024</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2000058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88D70904-3E78-F043-B3F0-0659B576B00C}" type="datetimeFigureOut">
              <a:rPr lang="nl-NL" smtClean="0"/>
              <a:t>2-2-2024</a:t>
            </a:fld>
            <a:endParaRPr lang="nl-NL"/>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838A42-CDA7-B643-9F16-30956B2CD95E}" type="slidenum">
              <a:rPr lang="nl-NL" smtClean="0"/>
              <a:t>‹nr.›</a:t>
            </a:fld>
            <a:endParaRPr lang="nl-NL"/>
          </a:p>
        </p:txBody>
      </p:sp>
    </p:spTree>
    <p:extLst>
      <p:ext uri="{BB962C8B-B14F-4D97-AF65-F5344CB8AC3E}">
        <p14:creationId xmlns:p14="http://schemas.microsoft.com/office/powerpoint/2010/main" val="2281561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2-2-2024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3007272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3648609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2-2-2024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2517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88D70904-3E78-F043-B3F0-0659B576B00C}" type="datetimeFigureOut">
              <a:rPr lang="nl-NL" smtClean="0"/>
              <a:t>2-2-2024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Titelstijl van model bewerken</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88D70904-3E78-F043-B3F0-0659B576B00C}" type="datetimeFigureOut">
              <a:rPr lang="nl-NL" smtClean="0"/>
              <a:t>2-2-2024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a:p>
        </p:txBody>
      </p:sp>
      <p:sp>
        <p:nvSpPr>
          <p:cNvPr id="3" name="Date Placeholder 2"/>
          <p:cNvSpPr>
            <a:spLocks noGrp="1"/>
          </p:cNvSpPr>
          <p:nvPr>
            <p:ph type="dt" sz="half" idx="10"/>
          </p:nvPr>
        </p:nvSpPr>
        <p:spPr/>
        <p:txBody>
          <a:bodyPr/>
          <a:lstStyle/>
          <a:p>
            <a:fld id="{88D70904-3E78-F043-B3F0-0659B576B00C}" type="datetimeFigureOut">
              <a:rPr lang="nl-NL" smtClean="0"/>
              <a:t>2-2-2024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0904-3E78-F043-B3F0-0659B576B00C}" type="datetimeFigureOut">
              <a:rPr lang="nl-NL" smtClean="0"/>
              <a:t>2-2-2024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2-2-2024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2-2-2024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D70904-3E78-F043-B3F0-0659B576B00C}" type="datetimeFigureOut">
              <a:rPr lang="nl-NL" smtClean="0"/>
              <a:t>2-2-2024</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838A42-CDA7-B643-9F16-30956B2CD95E}" type="slidenum">
              <a:rPr lang="nl-NL" smtClean="0"/>
              <a:t>‹nr.›</a:t>
            </a:fld>
            <a:endParaRPr lang="nl-NL"/>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nl-NL"/>
              <a:t>Klik om stijl te bewerken</a:t>
            </a:r>
            <a:endParaRPr lang="en-US"/>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2/2/2024</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dirty="0"/>
              <a:pPr/>
              <a:t>‹nr.›</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1" r:id="rId1"/>
    <p:sldLayoutId id="2147483660"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661"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56AFE24A-AB89-0445-9951-A4DE274EFA4D}" type="datetimeFigureOut">
              <a:rPr lang="nl-NL" smtClean="0"/>
              <a:t>2-2-2024</a:t>
            </a:fld>
            <a:endParaRPr lang="nl-NL"/>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33384068-E4AD-C74F-882A-1FB6ED9F35C4}" type="slidenum">
              <a:rPr lang="nl-NL" smtClean="0"/>
              <a:t>‹nr.›</a:t>
            </a:fld>
            <a:endParaRPr lang="nl-NL"/>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4084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12" Type="http://schemas.openxmlformats.org/officeDocument/2006/relationships/image" Target="../media/image17.sv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8.xml"/><Relationship Id="rId11" Type="http://schemas.openxmlformats.org/officeDocument/2006/relationships/image" Target="../media/image16.png"/><Relationship Id="rId5" Type="http://schemas.openxmlformats.org/officeDocument/2006/relationships/diagramLayout" Target="../diagrams/layout8.xml"/><Relationship Id="rId10" Type="http://schemas.openxmlformats.org/officeDocument/2006/relationships/image" Target="../media/image19.svg"/><Relationship Id="rId4" Type="http://schemas.openxmlformats.org/officeDocument/2006/relationships/diagramData" Target="../diagrams/data8.xml"/><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s://eur03.safelinks.protection.outlook.com/?url=https%3A%2F%2Fwww.platformsamenopleiden.nl%2Fwp-content%2Fuploads%2F2023%2F01%2F230125-Stappenplan-Peer-Review-Planner.pdf&amp;data=05%7C01%7Cm.timmermans%40hsmarnix.nl%7C4309d918e80841ccf52e08dbd9610e08%7Cff56fa76957f46309137388f9de7f854%7C1%7C0%7C638342784053354648%7CUnknown%7CTWFpbGZsb3d8eyJWIjoiMC4wLjAwMDAiLCJQIjoiV2luMzIiLCJBTiI6Ik1haWwiLCJXVCI6Mn0%3D%7C3000%7C%7C%7C&amp;sdata=LfHUsP%2BnUPil3GuQYh%2Bhd5oS21tCLrIPnj753loH9j4%3D&amp;reserved=0" TargetMode="External"/><Relationship Id="rId4" Type="http://schemas.openxmlformats.org/officeDocument/2006/relationships/image" Target="../media/image25.jp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hyperlink" Target="https://www.platformsamenopleiden.nl/dossier/handreiking-ontwikkelingsgerichte-peer-review/" TargetMode="Externa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3E83EE4-771B-42FE-B8EF-F621AC38B320}"/>
              </a:ext>
            </a:extLst>
          </p:cNvPr>
          <p:cNvSpPr txBox="1"/>
          <p:nvPr/>
        </p:nvSpPr>
        <p:spPr>
          <a:xfrm>
            <a:off x="346352" y="1016753"/>
            <a:ext cx="8451296" cy="2215991"/>
          </a:xfrm>
          <a:prstGeom prst="rect">
            <a:avLst/>
          </a:prstGeom>
          <a:noFill/>
        </p:spPr>
        <p:txBody>
          <a:bodyPr wrap="square" lIns="91440" tIns="45720" rIns="91440" bIns="45720" rtlCol="0" anchor="t">
            <a:spAutoFit/>
          </a:bodyPr>
          <a:lstStyle/>
          <a:p>
            <a:pPr algn="ctr">
              <a:defRPr/>
            </a:pPr>
            <a:r>
              <a:rPr lang="nl-NL" sz="4000" b="1" dirty="0">
                <a:solidFill>
                  <a:srgbClr val="FFFFFF"/>
                </a:solidFill>
                <a:latin typeface="Calibri" panose="020F0502020204030204"/>
              </a:rPr>
              <a:t> </a:t>
            </a:r>
            <a:r>
              <a:rPr lang="nl-NL" sz="4400" b="1" dirty="0">
                <a:solidFill>
                  <a:srgbClr val="FFFFFF"/>
                </a:solidFill>
                <a:latin typeface="Calibri" panose="020F0502020204030204"/>
              </a:rPr>
              <a:t>Ontwikkelingsgerichte Peer Review &amp; Dialogische gespreksvoering</a:t>
            </a:r>
          </a:p>
          <a:p>
            <a:pPr algn="ctr">
              <a:defRPr/>
            </a:pPr>
            <a:endParaRPr lang="nl-NL" sz="2000" b="1" dirty="0">
              <a:solidFill>
                <a:srgbClr val="FFFFFF"/>
              </a:solidFill>
              <a:latin typeface="Calibri" panose="020F0502020204030204"/>
            </a:endParaRPr>
          </a:p>
          <a:p>
            <a:pPr algn="ctr">
              <a:defRPr/>
            </a:pPr>
            <a:r>
              <a:rPr lang="nl-NL" sz="3000" b="1" i="1" dirty="0">
                <a:solidFill>
                  <a:srgbClr val="FFFFFF"/>
                </a:solidFill>
                <a:latin typeface="Calibri" panose="020F0502020204030204"/>
              </a:rPr>
              <a:t>Bezoekend Panel</a:t>
            </a:r>
            <a:endParaRPr lang="en-US" sz="3000" i="1" dirty="0">
              <a:solidFill>
                <a:srgbClr val="FFFFFF"/>
              </a:solidFill>
              <a:cs typeface="+mn-cs"/>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hthoek 10" descr="Gloeilamp">
            <a:extLst>
              <a:ext uri="{FF2B5EF4-FFF2-40B4-BE49-F238E27FC236}">
                <a16:creationId xmlns:a16="http://schemas.microsoft.com/office/drawing/2014/main" id="{79CD52E0-31D7-4B95-838F-087690A655E8}"/>
              </a:ext>
            </a:extLst>
          </p:cNvPr>
          <p:cNvSpPr/>
          <p:nvPr/>
        </p:nvSpPr>
        <p:spPr>
          <a:xfrm>
            <a:off x="1524000" y="1807864"/>
            <a:ext cx="1008695" cy="99470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8269BE48-220D-99AF-E8A9-F9B00301AAF1}"/>
              </a:ext>
            </a:extLst>
          </p:cNvPr>
          <p:cNvSpPr txBox="1"/>
          <p:nvPr/>
        </p:nvSpPr>
        <p:spPr>
          <a:xfrm>
            <a:off x="688002" y="387053"/>
            <a:ext cx="7767995" cy="553998"/>
          </a:xfrm>
          <a:prstGeom prst="rect">
            <a:avLst/>
          </a:prstGeom>
          <a:noFill/>
        </p:spPr>
        <p:txBody>
          <a:bodyPr wrap="square" rtlCol="0">
            <a:spAutoFit/>
          </a:bodyPr>
          <a:lstStyle/>
          <a:p>
            <a:r>
              <a:rPr lang="nl-NL" sz="3000" b="1" dirty="0">
                <a:solidFill>
                  <a:schemeClr val="accent1">
                    <a:lumMod val="50000"/>
                  </a:schemeClr>
                </a:solidFill>
              </a:rPr>
              <a:t>Ontwikkelingsgerichte peer review</a:t>
            </a:r>
          </a:p>
        </p:txBody>
      </p:sp>
      <p:sp>
        <p:nvSpPr>
          <p:cNvPr id="3" name="Tijdelijke aanduiding voor inhoud 2">
            <a:extLst>
              <a:ext uri="{FF2B5EF4-FFF2-40B4-BE49-F238E27FC236}">
                <a16:creationId xmlns:a16="http://schemas.microsoft.com/office/drawing/2014/main" id="{5FD3286F-415F-77BE-15CF-6E7BF6425EBB}"/>
              </a:ext>
            </a:extLst>
          </p:cNvPr>
          <p:cNvSpPr txBox="1">
            <a:spLocks/>
          </p:cNvSpPr>
          <p:nvPr/>
        </p:nvSpPr>
        <p:spPr>
          <a:xfrm>
            <a:off x="585075" y="1381761"/>
            <a:ext cx="8327566" cy="284162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nl-NL" dirty="0">
                <a:solidFill>
                  <a:srgbClr val="002060"/>
                </a:solidFill>
              </a:rPr>
              <a:t>Ontvangend partnerschap bereidt een Kritische Reflectie voor met aandacht voor eigen vragen en uitdagingen , maakt een ID van het partnerschap en bereidt een programma voor de peer reviewdag voor.</a:t>
            </a:r>
            <a:endParaRPr lang="nl-NL" sz="400" dirty="0">
              <a:solidFill>
                <a:srgbClr val="002060"/>
              </a:solidFill>
            </a:endParaRPr>
          </a:p>
          <a:p>
            <a:pPr marL="285750" indent="-285750" algn="l">
              <a:lnSpc>
                <a:spcPct val="100000"/>
              </a:lnSpc>
              <a:buFont typeface="Arial" panose="020B0604020202020204" pitchFamily="34" charset="0"/>
              <a:buChar char="•"/>
            </a:pPr>
            <a:r>
              <a:rPr lang="nl-NL" dirty="0">
                <a:solidFill>
                  <a:srgbClr val="002060"/>
                </a:solidFill>
              </a:rPr>
              <a:t>Het bezoekend panel neemt de Kritische Reflectie (samen) door en bereidt zich voor.</a:t>
            </a:r>
          </a:p>
          <a:p>
            <a:pPr marL="285750" indent="-285750" algn="l">
              <a:lnSpc>
                <a:spcPct val="100000"/>
              </a:lnSpc>
              <a:buFont typeface="Arial" panose="020B0604020202020204" pitchFamily="34" charset="0"/>
              <a:buChar char="•"/>
            </a:pPr>
            <a:r>
              <a:rPr lang="nl-NL" dirty="0">
                <a:solidFill>
                  <a:srgbClr val="002060"/>
                </a:solidFill>
              </a:rPr>
              <a:t>Peer reviewdag : bespreken van eigen vragen en uitdagingen in </a:t>
            </a:r>
            <a:r>
              <a:rPr lang="nl-NL" i="1" dirty="0">
                <a:solidFill>
                  <a:srgbClr val="002060"/>
                </a:solidFill>
              </a:rPr>
              <a:t>open dialoog </a:t>
            </a:r>
            <a:r>
              <a:rPr lang="nl-NL" dirty="0">
                <a:solidFill>
                  <a:srgbClr val="002060"/>
                </a:solidFill>
              </a:rPr>
              <a:t>+ (gezamenlijke) reflectie en delen van adviezen, tips, aanbevelingen.</a:t>
            </a:r>
          </a:p>
          <a:p>
            <a:pPr marL="285750" indent="-285750" algn="l">
              <a:lnSpc>
                <a:spcPct val="100000"/>
              </a:lnSpc>
              <a:buFont typeface="Arial" panose="020B0604020202020204" pitchFamily="34" charset="0"/>
              <a:buChar char="•"/>
            </a:pPr>
            <a:r>
              <a:rPr lang="nl-NL" dirty="0">
                <a:solidFill>
                  <a:srgbClr val="002060"/>
                </a:solidFill>
              </a:rPr>
              <a:t>Verslaglegging door ontvangend partnerschap , met daarop reactie/aanvulling van bezoekend panel.</a:t>
            </a:r>
          </a:p>
          <a:p>
            <a:pPr marL="285750" indent="-285750" algn="l">
              <a:lnSpc>
                <a:spcPct val="100000"/>
              </a:lnSpc>
              <a:buFont typeface="Arial" panose="020B0604020202020204" pitchFamily="34" charset="0"/>
              <a:buChar char="•"/>
            </a:pPr>
            <a:endParaRPr lang="nl-NL" dirty="0">
              <a:solidFill>
                <a:srgbClr val="002060"/>
              </a:solidFill>
            </a:endParaRPr>
          </a:p>
        </p:txBody>
      </p:sp>
    </p:spTree>
    <p:extLst>
      <p:ext uri="{BB962C8B-B14F-4D97-AF65-F5344CB8AC3E}">
        <p14:creationId xmlns:p14="http://schemas.microsoft.com/office/powerpoint/2010/main" val="41028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9BED752-F414-EB85-4B57-BA051295EAFE}"/>
              </a:ext>
            </a:extLst>
          </p:cNvPr>
          <p:cNvSpPr txBox="1">
            <a:spLocks/>
          </p:cNvSpPr>
          <p:nvPr/>
        </p:nvSpPr>
        <p:spPr>
          <a:xfrm>
            <a:off x="690012" y="645722"/>
            <a:ext cx="4498991" cy="98374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nl-NL" sz="3000" b="1" dirty="0">
                <a:solidFill>
                  <a:srgbClr val="002060"/>
                </a:solidFill>
                <a:latin typeface="Calibri" panose="020F0502020204030204"/>
                <a:ea typeface="+mn-ea"/>
                <a:cs typeface="+mn-cs"/>
              </a:rPr>
              <a:t>SAMENVATTEND</a:t>
            </a:r>
          </a:p>
          <a:p>
            <a:pPr algn="l"/>
            <a:endParaRPr lang="nl-NL" sz="2000" dirty="0">
              <a:solidFill>
                <a:srgbClr val="002060"/>
              </a:solidFill>
              <a:latin typeface="Calibri" panose="020F0502020204030204"/>
              <a:ea typeface="+mn-ea"/>
              <a:cs typeface="+mn-cs"/>
            </a:endParaRPr>
          </a:p>
          <a:p>
            <a:pPr algn="l"/>
            <a:r>
              <a:rPr lang="nl-NL" sz="2000" dirty="0">
                <a:solidFill>
                  <a:srgbClr val="002060"/>
                </a:solidFill>
                <a:latin typeface="Calibri" panose="020F0502020204030204"/>
                <a:ea typeface="+mn-ea"/>
                <a:cs typeface="+mn-cs"/>
              </a:rPr>
              <a:t>De ontwikkelingsgerichte peer review is… </a:t>
            </a:r>
          </a:p>
        </p:txBody>
      </p:sp>
      <p:sp>
        <p:nvSpPr>
          <p:cNvPr id="12" name="Tijdelijke aanduiding voor inhoud 2">
            <a:extLst>
              <a:ext uri="{FF2B5EF4-FFF2-40B4-BE49-F238E27FC236}">
                <a16:creationId xmlns:a16="http://schemas.microsoft.com/office/drawing/2014/main" id="{F523F6E4-9A3B-B71D-F4E0-FEE79C4994A4}"/>
              </a:ext>
            </a:extLst>
          </p:cNvPr>
          <p:cNvSpPr txBox="1">
            <a:spLocks/>
          </p:cNvSpPr>
          <p:nvPr/>
        </p:nvSpPr>
        <p:spPr>
          <a:xfrm>
            <a:off x="690012" y="1391230"/>
            <a:ext cx="8317801" cy="284162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Arial" panose="020B0604020202020204" pitchFamily="34" charset="0"/>
              <a:buChar char="•"/>
            </a:pPr>
            <a:r>
              <a:rPr lang="nl-NL" dirty="0">
                <a:solidFill>
                  <a:srgbClr val="002060"/>
                </a:solidFill>
              </a:rPr>
              <a:t>Gericht op </a:t>
            </a:r>
            <a:r>
              <a:rPr lang="nl-NL" i="1" dirty="0">
                <a:solidFill>
                  <a:srgbClr val="002060"/>
                </a:solidFill>
              </a:rPr>
              <a:t>door</a:t>
            </a:r>
            <a:r>
              <a:rPr lang="nl-NL" dirty="0">
                <a:solidFill>
                  <a:srgbClr val="002060"/>
                </a:solidFill>
              </a:rPr>
              <a:t>ontwikkelen</a:t>
            </a:r>
          </a:p>
          <a:p>
            <a:pPr marL="285750" indent="-285750" algn="l">
              <a:buFont typeface="Arial" panose="020B0604020202020204" pitchFamily="34" charset="0"/>
              <a:buChar char="•"/>
            </a:pPr>
            <a:r>
              <a:rPr lang="nl-NL" dirty="0">
                <a:solidFill>
                  <a:srgbClr val="002060"/>
                </a:solidFill>
              </a:rPr>
              <a:t>Eigenaarschap van proces, panelleden en inhoud ligt bij ontvangend partnerschap</a:t>
            </a:r>
          </a:p>
          <a:p>
            <a:pPr marL="285750" indent="-285750" algn="l">
              <a:buFont typeface="Arial" panose="020B0604020202020204" pitchFamily="34" charset="0"/>
              <a:buChar char="•"/>
            </a:pPr>
            <a:r>
              <a:rPr lang="nl-NL" dirty="0">
                <a:solidFill>
                  <a:srgbClr val="002060"/>
                </a:solidFill>
              </a:rPr>
              <a:t>Gezamenlijk gesprek over de kwaliteit: open dialoog</a:t>
            </a:r>
          </a:p>
          <a:p>
            <a:pPr marL="285750" indent="-285750" algn="l">
              <a:buFont typeface="Arial" panose="020B0604020202020204" pitchFamily="34" charset="0"/>
              <a:buChar char="•"/>
            </a:pPr>
            <a:r>
              <a:rPr lang="nl-NL" dirty="0">
                <a:solidFill>
                  <a:srgbClr val="002060"/>
                </a:solidFill>
              </a:rPr>
              <a:t>Analyse van kwaliteiten (</a:t>
            </a:r>
            <a:r>
              <a:rPr lang="nl-NL" dirty="0" err="1">
                <a:solidFill>
                  <a:srgbClr val="002060"/>
                </a:solidFill>
              </a:rPr>
              <a:t>a.h.v</a:t>
            </a:r>
            <a:r>
              <a:rPr lang="nl-NL" dirty="0">
                <a:solidFill>
                  <a:srgbClr val="002060"/>
                </a:solidFill>
              </a:rPr>
              <a:t>. </a:t>
            </a:r>
            <a:r>
              <a:rPr lang="nl-NL" dirty="0" err="1">
                <a:solidFill>
                  <a:srgbClr val="002060"/>
                </a:solidFill>
              </a:rPr>
              <a:t>casuistiek</a:t>
            </a:r>
            <a:r>
              <a:rPr lang="nl-NL" dirty="0">
                <a:solidFill>
                  <a:srgbClr val="002060"/>
                </a:solidFill>
              </a:rPr>
              <a:t>) door ontvangend en bezoekend partnerschap in gezamenlijkheid</a:t>
            </a:r>
          </a:p>
          <a:p>
            <a:pPr marL="285750" indent="-285750" algn="l">
              <a:buFont typeface="Arial" panose="020B0604020202020204" pitchFamily="34" charset="0"/>
              <a:buChar char="•"/>
            </a:pPr>
            <a:r>
              <a:rPr lang="nl-NL" dirty="0">
                <a:solidFill>
                  <a:srgbClr val="002060"/>
                </a:solidFill>
              </a:rPr>
              <a:t>Conclusies die richting geven aan acties</a:t>
            </a:r>
          </a:p>
        </p:txBody>
      </p:sp>
    </p:spTree>
    <p:extLst>
      <p:ext uri="{BB962C8B-B14F-4D97-AF65-F5344CB8AC3E}">
        <p14:creationId xmlns:p14="http://schemas.microsoft.com/office/powerpoint/2010/main" val="35242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hthoek: afgeronde hoeken 6">
            <a:extLst>
              <a:ext uri="{FF2B5EF4-FFF2-40B4-BE49-F238E27FC236}">
                <a16:creationId xmlns:a16="http://schemas.microsoft.com/office/drawing/2014/main" id="{7A970636-9905-2BF5-2231-A6A07A20A4C0}"/>
              </a:ext>
            </a:extLst>
          </p:cNvPr>
          <p:cNvSpPr txBox="1"/>
          <p:nvPr/>
        </p:nvSpPr>
        <p:spPr>
          <a:xfrm>
            <a:off x="848727" y="998350"/>
            <a:ext cx="4166035" cy="1869422"/>
          </a:xfrm>
          <a:prstGeom prst="rect">
            <a:avLst/>
          </a:prstGeom>
          <a:solidFill>
            <a:schemeClr val="accent1">
              <a:lumMod val="75000"/>
            </a:schemeClr>
          </a:solidFill>
          <a:effectLst>
            <a:softEdge rad="0"/>
          </a:effectLst>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nl-NL" sz="3600" b="1" dirty="0">
                <a:latin typeface="Calibri Light" panose="020F0302020204030204"/>
              </a:rPr>
              <a:t>2</a:t>
            </a:r>
            <a:r>
              <a:rPr lang="nl-NL" sz="3600" b="1" kern="1200" dirty="0">
                <a:latin typeface="Calibri Light" panose="020F0302020204030204"/>
              </a:rPr>
              <a:t>. De waarborgen</a:t>
            </a:r>
            <a:endParaRPr lang="en-US" sz="3600" b="1" kern="1200" dirty="0"/>
          </a:p>
        </p:txBody>
      </p:sp>
      <p:pic>
        <p:nvPicPr>
          <p:cNvPr id="5" name="Afbeelding 4">
            <a:extLst>
              <a:ext uri="{FF2B5EF4-FFF2-40B4-BE49-F238E27FC236}">
                <a16:creationId xmlns:a16="http://schemas.microsoft.com/office/drawing/2014/main" id="{8A0818F2-2A94-8771-A507-A07EFA31CE98}"/>
              </a:ext>
            </a:extLst>
          </p:cNvPr>
          <p:cNvPicPr>
            <a:picLocks noChangeAspect="1"/>
          </p:cNvPicPr>
          <p:nvPr/>
        </p:nvPicPr>
        <p:blipFill rotWithShape="1">
          <a:blip r:embed="rId4"/>
          <a:srcRect l="10034" t="5799" r="10967"/>
          <a:stretch/>
        </p:blipFill>
        <p:spPr>
          <a:xfrm>
            <a:off x="5306458" y="998350"/>
            <a:ext cx="3289520" cy="3471055"/>
          </a:xfrm>
          <a:prstGeom prst="rect">
            <a:avLst/>
          </a:prstGeom>
        </p:spPr>
      </p:pic>
    </p:spTree>
    <p:extLst>
      <p:ext uri="{BB962C8B-B14F-4D97-AF65-F5344CB8AC3E}">
        <p14:creationId xmlns:p14="http://schemas.microsoft.com/office/powerpoint/2010/main" val="350957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Tijdelijke aanduiding voor inhoud 2">
            <a:extLst>
              <a:ext uri="{FF2B5EF4-FFF2-40B4-BE49-F238E27FC236}">
                <a16:creationId xmlns:a16="http://schemas.microsoft.com/office/drawing/2014/main" id="{A131558D-11F3-41B1-9354-CAE55C26D5C4}"/>
              </a:ext>
            </a:extLst>
          </p:cNvPr>
          <p:cNvGraphicFramePr>
            <a:graphicFrameLocks/>
          </p:cNvGraphicFramePr>
          <p:nvPr>
            <p:extLst>
              <p:ext uri="{D42A27DB-BD31-4B8C-83A1-F6EECF244321}">
                <p14:modId xmlns:p14="http://schemas.microsoft.com/office/powerpoint/2010/main" val="1246336856"/>
              </p:ext>
            </p:extLst>
          </p:nvPr>
        </p:nvGraphicFramePr>
        <p:xfrm>
          <a:off x="841461" y="797472"/>
          <a:ext cx="8000982" cy="3144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893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EE3F37E-E848-07AA-B3AE-BEDE09659E0E}"/>
              </a:ext>
            </a:extLst>
          </p:cNvPr>
          <p:cNvSpPr txBox="1"/>
          <p:nvPr/>
        </p:nvSpPr>
        <p:spPr>
          <a:xfrm>
            <a:off x="1143000" y="1200182"/>
            <a:ext cx="6858000" cy="229743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400" b="1" dirty="0">
                <a:solidFill>
                  <a:schemeClr val="accent1">
                    <a:lumMod val="50000"/>
                  </a:schemeClr>
                </a:solidFill>
                <a:latin typeface="Calibri" panose="020F0502020204030204" pitchFamily="34" charset="0"/>
                <a:ea typeface="Yu Mincho" panose="02020400000000000000" pitchFamily="18" charset="-128"/>
                <a:cs typeface="Times New Roman" panose="02020603050405020304" pitchFamily="18" charset="0"/>
              </a:rPr>
              <a:t>Samen Opleiden</a:t>
            </a:r>
          </a:p>
          <a:p>
            <a:pPr algn="ctr" defTabSz="914400">
              <a:lnSpc>
                <a:spcPct val="90000"/>
              </a:lnSpc>
              <a:spcBef>
                <a:spcPct val="0"/>
              </a:spcBef>
              <a:spcAft>
                <a:spcPts val="600"/>
              </a:spcAft>
            </a:pPr>
            <a:endParaRPr lang="en-US" sz="4400" b="1" dirty="0">
              <a:solidFill>
                <a:schemeClr val="accent1">
                  <a:lumMod val="50000"/>
                </a:schemeClr>
              </a:solidFill>
              <a:latin typeface="Calibri" panose="020F0502020204030204" pitchFamily="34" charset="0"/>
              <a:ea typeface="Yu Mincho" panose="02020400000000000000" pitchFamily="18" charset="-128"/>
              <a:cs typeface="Times New Roman" panose="02020603050405020304" pitchFamily="18" charset="0"/>
            </a:endParaRPr>
          </a:p>
          <a:p>
            <a:pPr algn="ctr" defTabSz="914400">
              <a:lnSpc>
                <a:spcPct val="90000"/>
              </a:lnSpc>
              <a:spcBef>
                <a:spcPct val="0"/>
              </a:spcBef>
              <a:spcAft>
                <a:spcPts val="600"/>
              </a:spcAft>
            </a:pPr>
            <a:r>
              <a:rPr lang="en-US" sz="4400" b="1" dirty="0" err="1">
                <a:solidFill>
                  <a:schemeClr val="accent1">
                    <a:lumMod val="50000"/>
                  </a:schemeClr>
                </a:solidFill>
                <a:latin typeface="Calibri" panose="020F0502020204030204" pitchFamily="34" charset="0"/>
                <a:ea typeface="Yu Mincho" panose="02020400000000000000" pitchFamily="18" charset="-128"/>
                <a:cs typeface="Times New Roman" panose="02020603050405020304" pitchFamily="18" charset="0"/>
              </a:rPr>
              <a:t>Inductie</a:t>
            </a:r>
            <a:endParaRPr lang="en-US" sz="4400" b="1" dirty="0">
              <a:solidFill>
                <a:schemeClr val="accent1">
                  <a:lumMod val="50000"/>
                </a:schemeClr>
              </a:solidFill>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5021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2AD1750-AC65-BF7B-411C-5B2DC62A240E}"/>
              </a:ext>
            </a:extLst>
          </p:cNvPr>
          <p:cNvSpPr txBox="1"/>
          <p:nvPr/>
        </p:nvSpPr>
        <p:spPr>
          <a:xfrm>
            <a:off x="1037148" y="1973169"/>
            <a:ext cx="7069703" cy="707886"/>
          </a:xfrm>
          <a:prstGeom prst="rect">
            <a:avLst/>
          </a:prstGeom>
          <a:noFill/>
        </p:spPr>
        <p:txBody>
          <a:bodyPr wrap="square" rtlCol="0">
            <a:spAutoFit/>
          </a:bodyPr>
          <a:lstStyle/>
          <a:p>
            <a:r>
              <a:rPr lang="nl-NL" sz="4000" b="1" dirty="0">
                <a:solidFill>
                  <a:schemeClr val="accent1">
                    <a:lumMod val="50000"/>
                  </a:schemeClr>
                </a:solidFill>
              </a:rPr>
              <a:t>Basiskwaliteit &amp; Eigen Ambities</a:t>
            </a:r>
          </a:p>
        </p:txBody>
      </p:sp>
    </p:spTree>
    <p:extLst>
      <p:ext uri="{BB962C8B-B14F-4D97-AF65-F5344CB8AC3E}">
        <p14:creationId xmlns:p14="http://schemas.microsoft.com/office/powerpoint/2010/main" val="278795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1C445FC9-72D7-C3AA-C8B4-3C58E2FC51AD}"/>
              </a:ext>
            </a:extLst>
          </p:cNvPr>
          <p:cNvSpPr txBox="1">
            <a:spLocks/>
          </p:cNvSpPr>
          <p:nvPr/>
        </p:nvSpPr>
        <p:spPr>
          <a:xfrm>
            <a:off x="475200" y="1328877"/>
            <a:ext cx="7940488" cy="2848397"/>
          </a:xfrm>
          <a:prstGeom prst="rect">
            <a:avLst/>
          </a:prstGeom>
        </p:spPr>
        <p:txBody>
          <a:bodyPr vert="horz" lIns="91440" tIns="45720" rIns="91440" bIns="45720" rtlCol="0" anchor="t">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nl-NL" sz="2250" dirty="0"/>
          </a:p>
          <a:p>
            <a:pPr algn="l" defTabSz="685783">
              <a:lnSpc>
                <a:spcPct val="150000"/>
              </a:lnSpc>
              <a:defRPr/>
            </a:pPr>
            <a:r>
              <a:rPr lang="nl-NL" sz="2400" dirty="0">
                <a:solidFill>
                  <a:srgbClr val="4472C4">
                    <a:lumMod val="50000"/>
                  </a:srgbClr>
                </a:solidFill>
                <a:latin typeface="Calibri" panose="020F0502020204030204" pitchFamily="34" charset="0"/>
                <a:ea typeface="Yu Mincho" panose="02020400000000000000" pitchFamily="18" charset="-128"/>
                <a:cs typeface="Times New Roman" panose="02020603050405020304" pitchFamily="18" charset="0"/>
              </a:rPr>
              <a:t>Het partnerschap heeft een gezamenlijk en gedragen beeld van het beroep van leraar en heeft dat vertaald in een visie op het leren en opleiden van leraren. </a:t>
            </a:r>
            <a:endParaRPr lang="nl-NL" sz="1600" dirty="0">
              <a:solidFill>
                <a:srgbClr val="4472C4"/>
              </a:solidFill>
              <a:latin typeface="Calibri" panose="020F0502020204030204" pitchFamily="34" charset="0"/>
              <a:ea typeface="Yu Mincho" panose="02020400000000000000" pitchFamily="18" charset="-128"/>
              <a:cs typeface="Times New Roman" panose="02020603050405020304" pitchFamily="18" charset="0"/>
            </a:endParaRPr>
          </a:p>
          <a:p>
            <a:pPr algn="r">
              <a:lnSpc>
                <a:spcPct val="150000"/>
              </a:lnSpc>
            </a:pPr>
            <a:r>
              <a:rPr lang="nl-NL" sz="1400" dirty="0">
                <a:solidFill>
                  <a:srgbClr val="4472C4"/>
                </a:solidFill>
                <a:latin typeface="Calibri"/>
                <a:ea typeface="Yu Mincho"/>
                <a:cs typeface="Times New Roman"/>
              </a:rPr>
              <a:t>Kwaliteitskader, pag. 14/15</a:t>
            </a:r>
          </a:p>
          <a:p>
            <a:pPr algn="l"/>
            <a:endParaRPr lang="de-DE" sz="1600" dirty="0">
              <a:solidFill>
                <a:srgbClr val="4472C4"/>
              </a:solidFill>
              <a:latin typeface="Calibri" panose="020F0502020204030204" pitchFamily="34" charset="0"/>
              <a:ea typeface="Yu Mincho" panose="02020400000000000000" pitchFamily="18" charset="-128"/>
              <a:cs typeface="Times New Roman" panose="02020603050405020304" pitchFamily="18" charset="0"/>
            </a:endParaRPr>
          </a:p>
        </p:txBody>
      </p:sp>
      <p:graphicFrame>
        <p:nvGraphicFramePr>
          <p:cNvPr id="55" name="Tijdelijke aanduiding voor inhoud 2">
            <a:extLst>
              <a:ext uri="{FF2B5EF4-FFF2-40B4-BE49-F238E27FC236}">
                <a16:creationId xmlns:a16="http://schemas.microsoft.com/office/drawing/2014/main" id="{B6B6C21D-83BA-E41B-4BED-307D5E9828F9}"/>
              </a:ext>
            </a:extLst>
          </p:cNvPr>
          <p:cNvGraphicFramePr>
            <a:graphicFrameLocks/>
          </p:cNvGraphicFramePr>
          <p:nvPr>
            <p:extLst>
              <p:ext uri="{D42A27DB-BD31-4B8C-83A1-F6EECF244321}">
                <p14:modId xmlns:p14="http://schemas.microsoft.com/office/powerpoint/2010/main" val="3436012707"/>
              </p:ext>
            </p:extLst>
          </p:nvPr>
        </p:nvGraphicFramePr>
        <p:xfrm>
          <a:off x="508396" y="574524"/>
          <a:ext cx="4264656" cy="707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905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2664AF90-DC66-7312-B962-6297EB7AD6DC}"/>
              </a:ext>
            </a:extLst>
          </p:cNvPr>
          <p:cNvSpPr txBox="1">
            <a:spLocks/>
          </p:cNvSpPr>
          <p:nvPr/>
        </p:nvSpPr>
        <p:spPr>
          <a:xfrm>
            <a:off x="642098" y="716728"/>
            <a:ext cx="8347640" cy="3968564"/>
          </a:xfrm>
          <a:prstGeom prst="rect">
            <a:avLst/>
          </a:prstGeom>
        </p:spPr>
        <p:txBody>
          <a:bodyPr vert="horz" lIns="91440" tIns="45720" rIns="91440" bIns="45720" rtlCol="0" anchor="t">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sz="2200" b="1" i="1" dirty="0">
                <a:cs typeface="Calibri"/>
              </a:rPr>
              <a:t>Basiskwaliteit Samen Opleiden:</a:t>
            </a:r>
          </a:p>
          <a:p>
            <a:pPr algn="l"/>
            <a:r>
              <a:rPr lang="nl-NL" sz="1600" dirty="0"/>
              <a:t>Het partnerschap heeft een geëxpliciteerde visie op het opleiden van aankomende leraren. Hierin is in ieder geval (ook) een gedeelde visie opgenomen op de wijze waarop leraren zich ontwikkelen tijdens hun loopbaan.</a:t>
            </a:r>
            <a:endParaRPr lang="nl-NL" sz="1600" dirty="0">
              <a:cs typeface="Calibri"/>
            </a:endParaRPr>
          </a:p>
          <a:p>
            <a:pPr algn="l"/>
            <a:r>
              <a:rPr lang="nl-NL" sz="1600" dirty="0"/>
              <a:t>De visie op het opleiden van aankomende leraren sluit aan bij het beroepsbeeld dat het partnerschap heeft van de leraar.</a:t>
            </a:r>
            <a:endParaRPr lang="nl-NL" sz="1600" dirty="0">
              <a:cs typeface="Calibri"/>
            </a:endParaRPr>
          </a:p>
          <a:p>
            <a:pPr algn="l"/>
            <a:endParaRPr lang="nl-NL" dirty="0">
              <a:cs typeface="Calibri"/>
            </a:endParaRPr>
          </a:p>
          <a:p>
            <a:pPr algn="l"/>
            <a:r>
              <a:rPr lang="nl-NL" sz="2200" b="1" i="1" dirty="0">
                <a:cs typeface="Calibri"/>
              </a:rPr>
              <a:t>Basiskwaliteit Inductie:</a:t>
            </a:r>
          </a:p>
          <a:p>
            <a:pPr algn="l"/>
            <a:r>
              <a:rPr lang="nl-NL" sz="1600" dirty="0">
                <a:cs typeface="Calibri"/>
              </a:rPr>
              <a:t>Het partnerschap, de school of het schoolbestuur heeft een geëxpliciteerde visie op de rol en de positie van startende leraren, op de bijdrage die ze kunnen leveren aan het leren van leerlingen en aan de ontwikkeling van het onderwijs en de school, en op de ondersteuning die ze daarbij nodig hebben.</a:t>
            </a:r>
          </a:p>
          <a:p>
            <a:pPr algn="l"/>
            <a:r>
              <a:rPr lang="nl-NL" sz="1600" dirty="0">
                <a:cs typeface="Calibri"/>
              </a:rPr>
              <a:t>De visie op het leren van leraren en de groei naar het beroep is vertaald naar een beoogd bekwaamheidsniveau aan het einde van de inductiefase.</a:t>
            </a:r>
          </a:p>
          <a:p>
            <a:pPr algn="l"/>
            <a:endParaRPr lang="nl-NL" sz="1600" dirty="0">
              <a:solidFill>
                <a:srgbClr val="000000"/>
              </a:solidFill>
              <a:cs typeface="Calibri"/>
            </a:endParaRPr>
          </a:p>
          <a:p>
            <a:pPr algn="r"/>
            <a:r>
              <a:rPr lang="nl-NL" sz="1400" dirty="0">
                <a:solidFill>
                  <a:srgbClr val="4472C4"/>
                </a:solidFill>
                <a:latin typeface="Calibri"/>
                <a:ea typeface="Yu Mincho"/>
                <a:cs typeface="Times New Roman"/>
              </a:rPr>
              <a:t>Kwaliteitskader, pag. </a:t>
            </a:r>
            <a:r>
              <a:rPr lang="nl-NL" sz="1400" dirty="0">
                <a:solidFill>
                  <a:srgbClr val="4472C4"/>
                </a:solidFill>
                <a:cs typeface="Calibri"/>
              </a:rPr>
              <a:t>14/15</a:t>
            </a:r>
            <a:endParaRPr lang="nl-NL" dirty="0">
              <a:cs typeface="Calibri" panose="020F0502020204030204"/>
            </a:endParaRPr>
          </a:p>
        </p:txBody>
      </p:sp>
    </p:spTree>
    <p:extLst>
      <p:ext uri="{BB962C8B-B14F-4D97-AF65-F5344CB8AC3E}">
        <p14:creationId xmlns:p14="http://schemas.microsoft.com/office/powerpoint/2010/main" val="190654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1C445FC9-72D7-C3AA-C8B4-3C58E2FC51AD}"/>
              </a:ext>
            </a:extLst>
          </p:cNvPr>
          <p:cNvSpPr txBox="1">
            <a:spLocks/>
          </p:cNvSpPr>
          <p:nvPr/>
        </p:nvSpPr>
        <p:spPr>
          <a:xfrm>
            <a:off x="475200" y="1328877"/>
            <a:ext cx="8511988" cy="3369470"/>
          </a:xfrm>
          <a:prstGeom prst="rect">
            <a:avLst/>
          </a:prstGeom>
        </p:spPr>
        <p:txBody>
          <a:bodyPr vert="horz" lIns="91440" tIns="45720" rIns="91440" bIns="45720" rtlCol="0" anchor="t">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685783">
              <a:lnSpc>
                <a:spcPct val="150000"/>
              </a:lnSpc>
              <a:defRPr/>
            </a:pPr>
            <a:r>
              <a:rPr lang="nl-NL" sz="2000" dirty="0">
                <a:latin typeface="Calibri"/>
                <a:ea typeface="Yu Mincho"/>
                <a:cs typeface="Calibri"/>
              </a:rPr>
              <a:t>Het partnerschap heeft op basis van de visie op het leren van de leraar, een samenhangende en consistente leeromgeving gerealiseerd. Deze leeromgeving ondersteunt (aankomende) leraren in hun leer- en ontwikkelproces als professional. Er is sprake van een gezamenlijke verantwoordelijkheid, verbinding tussen theorie en praktijk, en samenhang en verbinding tussen het leren op het opleidingsinstituut en op de werkplek.</a:t>
            </a:r>
            <a:endParaRPr lang="en-US" dirty="0"/>
          </a:p>
          <a:p>
            <a:pPr algn="r">
              <a:lnSpc>
                <a:spcPct val="150000"/>
              </a:lnSpc>
            </a:pPr>
            <a:r>
              <a:rPr lang="nl-NL" sz="1400" dirty="0">
                <a:solidFill>
                  <a:srgbClr val="4472C4"/>
                </a:solidFill>
                <a:latin typeface="Calibri"/>
                <a:ea typeface="Yu Mincho"/>
                <a:cs typeface="Times New Roman"/>
              </a:rPr>
              <a:t>Kwaliteitskader, pag. 15/16</a:t>
            </a:r>
          </a:p>
          <a:p>
            <a:pPr algn="l"/>
            <a:endParaRPr lang="de-DE" sz="1600" dirty="0">
              <a:solidFill>
                <a:srgbClr val="4472C4"/>
              </a:solidFill>
              <a:latin typeface="Calibri" panose="020F0502020204030204" pitchFamily="34" charset="0"/>
              <a:ea typeface="Yu Mincho" panose="02020400000000000000" pitchFamily="18" charset="-128"/>
              <a:cs typeface="Times New Roman" panose="02020603050405020304" pitchFamily="18" charset="0"/>
            </a:endParaRPr>
          </a:p>
        </p:txBody>
      </p:sp>
      <p:graphicFrame>
        <p:nvGraphicFramePr>
          <p:cNvPr id="5" name="Tijdelijke aanduiding voor inhoud 2">
            <a:extLst>
              <a:ext uri="{FF2B5EF4-FFF2-40B4-BE49-F238E27FC236}">
                <a16:creationId xmlns:a16="http://schemas.microsoft.com/office/drawing/2014/main" id="{9B110C2E-F4FB-615B-EEAC-0074DF5E047C}"/>
              </a:ext>
            </a:extLst>
          </p:cNvPr>
          <p:cNvGraphicFramePr>
            <a:graphicFrameLocks/>
          </p:cNvGraphicFramePr>
          <p:nvPr>
            <p:extLst>
              <p:ext uri="{D42A27DB-BD31-4B8C-83A1-F6EECF244321}">
                <p14:modId xmlns:p14="http://schemas.microsoft.com/office/powerpoint/2010/main" val="1797028995"/>
              </p:ext>
            </p:extLst>
          </p:nvPr>
        </p:nvGraphicFramePr>
        <p:xfrm>
          <a:off x="499992" y="448458"/>
          <a:ext cx="4231039" cy="707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258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2664AF90-DC66-7312-B962-6297EB7AD6DC}"/>
              </a:ext>
            </a:extLst>
          </p:cNvPr>
          <p:cNvSpPr txBox="1">
            <a:spLocks/>
          </p:cNvSpPr>
          <p:nvPr/>
        </p:nvSpPr>
        <p:spPr>
          <a:xfrm>
            <a:off x="650503" y="708324"/>
            <a:ext cx="8347640" cy="3968564"/>
          </a:xfrm>
          <a:prstGeom prst="rect">
            <a:avLst/>
          </a:prstGeom>
        </p:spPr>
        <p:txBody>
          <a:bodyPr vert="horz" lIns="91440" tIns="45720" rIns="91440" bIns="45720" rtlCol="0" anchor="t">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sz="2600" b="1" i="1" dirty="0">
                <a:cs typeface="Calibri"/>
              </a:rPr>
              <a:t>Basiskwaliteit Samen Opleiden:</a:t>
            </a:r>
          </a:p>
          <a:p>
            <a:pPr algn="l">
              <a:lnSpc>
                <a:spcPct val="110000"/>
              </a:lnSpc>
            </a:pPr>
            <a:r>
              <a:rPr lang="nl-NL" sz="2100" dirty="0"/>
              <a:t>Er is een gezamenlijk opleidingsprogramma voor verschillende groepen (aankomende) leraren. </a:t>
            </a:r>
            <a:endParaRPr lang="en-US" sz="2100" dirty="0"/>
          </a:p>
          <a:p>
            <a:pPr algn="l">
              <a:lnSpc>
                <a:spcPct val="110000"/>
              </a:lnSpc>
            </a:pPr>
            <a:r>
              <a:rPr lang="nl-NL" sz="2100" dirty="0"/>
              <a:t>Het is transparant hoe dit programma gezamenlijk wordt uitgevoerd in de praktijk. </a:t>
            </a:r>
            <a:endParaRPr lang="en-US" sz="2100" dirty="0"/>
          </a:p>
          <a:p>
            <a:pPr algn="l">
              <a:lnSpc>
                <a:spcPct val="110000"/>
              </a:lnSpc>
            </a:pPr>
            <a:r>
              <a:rPr lang="nl-NL" sz="2100" dirty="0"/>
              <a:t>Doelstellingen, programma’s en beoordelingswijzen zijn vastgelegd.</a:t>
            </a:r>
            <a:endParaRPr lang="en-US" sz="2100" dirty="0"/>
          </a:p>
          <a:p>
            <a:pPr algn="l">
              <a:lnSpc>
                <a:spcPct val="110000"/>
              </a:lnSpc>
            </a:pPr>
            <a:r>
              <a:rPr lang="nl-NL" sz="2100" dirty="0"/>
              <a:t>De werkplek is een professionele leeromgeving waarin aankomende en startende leraren zich optimaal kunnen ontwikkelen.</a:t>
            </a:r>
          </a:p>
          <a:p>
            <a:pPr algn="l"/>
            <a:endParaRPr lang="nl-NL" dirty="0">
              <a:cs typeface="Calibri"/>
            </a:endParaRPr>
          </a:p>
          <a:p>
            <a:pPr algn="l"/>
            <a:r>
              <a:rPr lang="nl-NL" sz="2600" b="1" i="1" dirty="0">
                <a:cs typeface="Calibri"/>
              </a:rPr>
              <a:t>Basiskwaliteit Inductie:</a:t>
            </a:r>
          </a:p>
          <a:p>
            <a:pPr algn="l">
              <a:lnSpc>
                <a:spcPct val="110000"/>
              </a:lnSpc>
            </a:pPr>
            <a:r>
              <a:rPr lang="nl-NL" sz="2100" dirty="0"/>
              <a:t>Er is sprake van een begeleidingssystematiek en/of programma voor startende leraren.</a:t>
            </a:r>
          </a:p>
          <a:p>
            <a:pPr algn="l">
              <a:lnSpc>
                <a:spcPct val="110000"/>
              </a:lnSpc>
            </a:pPr>
            <a:r>
              <a:rPr lang="nl-NL" sz="2100" dirty="0"/>
              <a:t>Doelstellingen, professionaliseringsactiviteiten, de wijze van begeleiden en beoordelen zijn passend en transparant. </a:t>
            </a:r>
            <a:endParaRPr lang="en-US" sz="2100" dirty="0"/>
          </a:p>
          <a:p>
            <a:pPr algn="l"/>
            <a:endParaRPr lang="nl-NL" sz="1600" dirty="0">
              <a:solidFill>
                <a:srgbClr val="000000"/>
              </a:solidFill>
              <a:cs typeface="Calibri"/>
            </a:endParaRPr>
          </a:p>
          <a:p>
            <a:pPr algn="r"/>
            <a:r>
              <a:rPr lang="nl-NL" sz="1400" dirty="0">
                <a:solidFill>
                  <a:srgbClr val="4472C4"/>
                </a:solidFill>
                <a:latin typeface="Calibri"/>
                <a:ea typeface="Yu Mincho"/>
                <a:cs typeface="Times New Roman"/>
              </a:rPr>
              <a:t>Kwaliteitskader, pag. </a:t>
            </a:r>
            <a:r>
              <a:rPr lang="nl-NL" sz="1400" dirty="0">
                <a:solidFill>
                  <a:srgbClr val="4472C4"/>
                </a:solidFill>
                <a:cs typeface="Calibri"/>
              </a:rPr>
              <a:t>16</a:t>
            </a:r>
            <a:endParaRPr lang="nl-NL" dirty="0">
              <a:cs typeface="Calibri" panose="020F0502020204030204"/>
            </a:endParaRPr>
          </a:p>
        </p:txBody>
      </p:sp>
      <p:sp>
        <p:nvSpPr>
          <p:cNvPr id="2" name="Titel 1">
            <a:extLst>
              <a:ext uri="{FF2B5EF4-FFF2-40B4-BE49-F238E27FC236}">
                <a16:creationId xmlns:a16="http://schemas.microsoft.com/office/drawing/2014/main" id="{B5FED255-5BD4-0DD6-6310-DAF429EF3EB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8BDBBF4-60C7-4BE2-E307-D5F1DB638E35}"/>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16375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57B44CDF-E791-4799-BA9C-6134E7A8224E}"/>
              </a:ext>
            </a:extLst>
          </p:cNvPr>
          <p:cNvSpPr txBox="1">
            <a:spLocks/>
          </p:cNvSpPr>
          <p:nvPr/>
        </p:nvSpPr>
        <p:spPr>
          <a:xfrm>
            <a:off x="810685" y="1002089"/>
            <a:ext cx="8080396" cy="3570208"/>
          </a:xfrm>
          <a:prstGeom prst="rect">
            <a:avLst/>
          </a:prstGeom>
          <a:noFill/>
        </p:spPr>
        <p:txBody>
          <a:bodyPr wrap="square" lIns="91440" tIns="45720" rIns="91440" bIns="45720" rtlCol="0" anchor="t">
            <a:spAutoFit/>
          </a:bodyPr>
          <a:lstStyle>
            <a:defPPr>
              <a:defRPr lang="nl-NL"/>
            </a:defPPr>
            <a:lvl1pPr>
              <a:defRPr sz="2400"/>
            </a:lvl1pPr>
          </a:lstStyle>
          <a:p>
            <a:pPr>
              <a:spcAft>
                <a:spcPts val="600"/>
              </a:spcAft>
            </a:pPr>
            <a:r>
              <a:rPr lang="nl-NL" sz="3600" b="1" dirty="0">
                <a:solidFill>
                  <a:schemeClr val="accent1">
                    <a:lumMod val="50000"/>
                  </a:schemeClr>
                </a:solidFill>
              </a:rPr>
              <a:t>Doel van dit webinar</a:t>
            </a:r>
            <a:br>
              <a:rPr lang="nl-NL" dirty="0"/>
            </a:br>
            <a:endParaRPr lang="nl-NL" sz="2000" b="1" dirty="0">
              <a:solidFill>
                <a:schemeClr val="accent1">
                  <a:lumMod val="50000"/>
                </a:schemeClr>
              </a:solidFill>
              <a:cs typeface="Calibri"/>
            </a:endParaRPr>
          </a:p>
          <a:p>
            <a:pPr>
              <a:spcAft>
                <a:spcPts val="600"/>
              </a:spcAft>
            </a:pPr>
            <a:r>
              <a:rPr lang="nl-NL" sz="2800" dirty="0">
                <a:solidFill>
                  <a:srgbClr val="002060"/>
                </a:solidFill>
              </a:rPr>
              <a:t>Het bezoekend panel heeft kennis van en inzicht in de ontwikkelingsgerichte peer review en krijgt eerste handreikingen die bijdragen aan het goed uitvoeren van haar rol.</a:t>
            </a:r>
          </a:p>
          <a:p>
            <a:br>
              <a:rPr lang="nl-NL" dirty="0"/>
            </a:br>
            <a:endParaRPr lang="nl-NL" dirty="0">
              <a:solidFill>
                <a:schemeClr val="accent1">
                  <a:lumMod val="50000"/>
                </a:schemeClr>
              </a:solidFill>
            </a:endParaRPr>
          </a:p>
        </p:txBody>
      </p:sp>
    </p:spTree>
    <p:extLst>
      <p:ext uri="{BB962C8B-B14F-4D97-AF65-F5344CB8AC3E}">
        <p14:creationId xmlns:p14="http://schemas.microsoft.com/office/powerpoint/2010/main" val="165553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1C445FC9-72D7-C3AA-C8B4-3C58E2FC51AD}"/>
              </a:ext>
            </a:extLst>
          </p:cNvPr>
          <p:cNvSpPr txBox="1">
            <a:spLocks/>
          </p:cNvSpPr>
          <p:nvPr/>
        </p:nvSpPr>
        <p:spPr>
          <a:xfrm>
            <a:off x="525626" y="1522178"/>
            <a:ext cx="8511988" cy="3260213"/>
          </a:xfrm>
          <a:prstGeom prst="rect">
            <a:avLst/>
          </a:prstGeom>
        </p:spPr>
        <p:txBody>
          <a:bodyPr vert="horz" lIns="91440" tIns="45720" rIns="91440" bIns="45720" rtlCol="0" anchor="t">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685783">
              <a:lnSpc>
                <a:spcPct val="114999"/>
              </a:lnSpc>
              <a:spcAft>
                <a:spcPts val="300"/>
              </a:spcAft>
              <a:defRPr/>
            </a:pPr>
            <a:r>
              <a:rPr lang="nl-NL" sz="2200" dirty="0">
                <a:latin typeface="Calibri"/>
                <a:ea typeface="Yu Mincho"/>
                <a:cs typeface="Calibri"/>
              </a:rPr>
              <a:t>Het partnerschap heeft verantwoordelijkheden en benodigde competenties van de belangrijkste actoren vastgelegd, afgestemd en ingebed in de organisatiestructuur/HRM. Zo is deze structuur een adequate basis voor het realiseren van de gezamenlijke visie en de daarmee samenhangende leeromgeving. </a:t>
            </a:r>
            <a:endParaRPr lang="en-US" dirty="0"/>
          </a:p>
          <a:p>
            <a:pPr algn="l" defTabSz="685783">
              <a:lnSpc>
                <a:spcPct val="150000"/>
              </a:lnSpc>
              <a:defRPr/>
            </a:pPr>
            <a:endParaRPr lang="nl-NL" sz="2000" dirty="0">
              <a:ea typeface="Yu Mincho"/>
              <a:cs typeface="Calibri"/>
            </a:endParaRPr>
          </a:p>
          <a:p>
            <a:pPr algn="r">
              <a:lnSpc>
                <a:spcPct val="150000"/>
              </a:lnSpc>
            </a:pPr>
            <a:r>
              <a:rPr lang="nl-NL" sz="1400" dirty="0">
                <a:solidFill>
                  <a:srgbClr val="4472C4"/>
                </a:solidFill>
                <a:latin typeface="Calibri"/>
                <a:ea typeface="Yu Mincho"/>
                <a:cs typeface="Times New Roman"/>
              </a:rPr>
              <a:t>Kwaliteitskader, pag. 16/17</a:t>
            </a:r>
          </a:p>
          <a:p>
            <a:pPr algn="l"/>
            <a:endParaRPr lang="de-DE" sz="1600" dirty="0">
              <a:solidFill>
                <a:srgbClr val="4472C4"/>
              </a:solidFill>
              <a:latin typeface="Calibri" panose="020F0502020204030204" pitchFamily="34" charset="0"/>
              <a:ea typeface="Yu Mincho" panose="02020400000000000000" pitchFamily="18" charset="-128"/>
              <a:cs typeface="Times New Roman" panose="02020603050405020304" pitchFamily="18" charset="0"/>
            </a:endParaRPr>
          </a:p>
        </p:txBody>
      </p:sp>
      <p:graphicFrame>
        <p:nvGraphicFramePr>
          <p:cNvPr id="7" name="Tijdelijke aanduiding voor inhoud 2">
            <a:extLst>
              <a:ext uri="{FF2B5EF4-FFF2-40B4-BE49-F238E27FC236}">
                <a16:creationId xmlns:a16="http://schemas.microsoft.com/office/drawing/2014/main" id="{C97DA0DC-383C-235E-7440-256A1D0922A7}"/>
              </a:ext>
            </a:extLst>
          </p:cNvPr>
          <p:cNvGraphicFramePr>
            <a:graphicFrameLocks/>
          </p:cNvGraphicFramePr>
          <p:nvPr>
            <p:extLst>
              <p:ext uri="{D42A27DB-BD31-4B8C-83A1-F6EECF244321}">
                <p14:modId xmlns:p14="http://schemas.microsoft.com/office/powerpoint/2010/main" val="2207363276"/>
              </p:ext>
            </p:extLst>
          </p:nvPr>
        </p:nvGraphicFramePr>
        <p:xfrm>
          <a:off x="525206" y="515693"/>
          <a:ext cx="4306678" cy="7074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857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2664AF90-DC66-7312-B962-6297EB7AD6DC}"/>
              </a:ext>
            </a:extLst>
          </p:cNvPr>
          <p:cNvSpPr txBox="1">
            <a:spLocks/>
          </p:cNvSpPr>
          <p:nvPr/>
        </p:nvSpPr>
        <p:spPr>
          <a:xfrm>
            <a:off x="658908" y="498213"/>
            <a:ext cx="8347640" cy="4329953"/>
          </a:xfrm>
          <a:prstGeom prst="rect">
            <a:avLst/>
          </a:prstGeom>
        </p:spPr>
        <p:txBody>
          <a:bodyPr vert="horz" lIns="91440" tIns="45720" rIns="91440" bIns="45720" rtlCol="0" anchor="t">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sz="3200" b="1" i="1" dirty="0">
                <a:cs typeface="Calibri"/>
              </a:rPr>
              <a:t>Basiskwaliteit Samen Opleiden:</a:t>
            </a:r>
          </a:p>
          <a:p>
            <a:pPr algn="l">
              <a:lnSpc>
                <a:spcPct val="107000"/>
              </a:lnSpc>
              <a:spcAft>
                <a:spcPts val="600"/>
              </a:spcAft>
            </a:pPr>
            <a:r>
              <a:rPr lang="nl-NL" sz="2300" dirty="0"/>
              <a:t>Het partnerschap heeft een overleg en afsprakenstructuur voor de verschillende actoren, waarin de gezamenlijkheid tot uitdrukking komt.</a:t>
            </a:r>
            <a:endParaRPr lang="nl-NL" sz="2300" dirty="0">
              <a:cs typeface="Calibri"/>
            </a:endParaRPr>
          </a:p>
          <a:p>
            <a:pPr algn="l">
              <a:lnSpc>
                <a:spcPct val="107000"/>
              </a:lnSpc>
              <a:spcAft>
                <a:spcPts val="600"/>
              </a:spcAft>
            </a:pPr>
            <a:r>
              <a:rPr lang="nl-NL" sz="2300" dirty="0"/>
              <a:t>De verantwoordelijkheden en benodigde competenties van de verschillende actoren binnen het partnerschap zijn vastgesteld en ingebed in de organisatiestructuur.</a:t>
            </a:r>
            <a:endParaRPr lang="nl-NL" sz="2300" dirty="0">
              <a:cs typeface="Calibri"/>
            </a:endParaRPr>
          </a:p>
          <a:p>
            <a:pPr algn="l">
              <a:lnSpc>
                <a:spcPct val="107000"/>
              </a:lnSpc>
              <a:spcAft>
                <a:spcPts val="600"/>
              </a:spcAft>
            </a:pPr>
            <a:r>
              <a:rPr lang="nl-NL" sz="2300" dirty="0"/>
              <a:t>Voor de verschillende actoren in het partnerschap is een aanpak uitgewerkt op professionele ontwikkeling.</a:t>
            </a:r>
            <a:endParaRPr lang="nl-NL" sz="2300" dirty="0">
              <a:cs typeface="Calibri"/>
            </a:endParaRPr>
          </a:p>
          <a:p>
            <a:pPr algn="l"/>
            <a:endParaRPr lang="nl-NL" dirty="0">
              <a:cs typeface="Calibri"/>
            </a:endParaRPr>
          </a:p>
          <a:p>
            <a:pPr algn="l"/>
            <a:r>
              <a:rPr lang="nl-NL" sz="3200" b="1" i="1" dirty="0">
                <a:cs typeface="Calibri"/>
              </a:rPr>
              <a:t>Basiskwaliteit Inductie:</a:t>
            </a:r>
          </a:p>
          <a:p>
            <a:pPr algn="l">
              <a:lnSpc>
                <a:spcPct val="107000"/>
              </a:lnSpc>
              <a:spcAft>
                <a:spcPts val="600"/>
              </a:spcAft>
            </a:pPr>
            <a:r>
              <a:rPr lang="nl-NL" sz="2300" dirty="0"/>
              <a:t>Scholen of schoolbesturen hebben hun inductiebeleid en de inductieprogramma’s ingebed in het strategisch HRM-beleid.</a:t>
            </a:r>
          </a:p>
          <a:p>
            <a:pPr algn="l">
              <a:lnSpc>
                <a:spcPct val="107000"/>
              </a:lnSpc>
              <a:spcAft>
                <a:spcPts val="600"/>
              </a:spcAft>
            </a:pPr>
            <a:r>
              <a:rPr lang="nl-NL" sz="2300" dirty="0"/>
              <a:t>Het partnerschap, de school of het schoolbestuur organiseert dat de verschillende actoren kennis delen over de begeleiding van startende leraren.</a:t>
            </a:r>
          </a:p>
          <a:p>
            <a:pPr algn="l">
              <a:lnSpc>
                <a:spcPct val="107000"/>
              </a:lnSpc>
              <a:spcAft>
                <a:spcPts val="600"/>
              </a:spcAft>
            </a:pPr>
            <a:r>
              <a:rPr lang="nl-NL" sz="2300" dirty="0"/>
              <a:t>De kwaliteit van de begeleiding van startende leraren is geborgd.</a:t>
            </a:r>
          </a:p>
          <a:p>
            <a:pPr algn="l"/>
            <a:endParaRPr lang="nl-NL" sz="1600" dirty="0">
              <a:ea typeface="+mn-lt"/>
              <a:cs typeface="+mn-lt"/>
            </a:endParaRPr>
          </a:p>
          <a:p>
            <a:pPr algn="r"/>
            <a:r>
              <a:rPr lang="nl-NL" sz="1400" dirty="0">
                <a:solidFill>
                  <a:srgbClr val="4472C4"/>
                </a:solidFill>
                <a:latin typeface="Calibri"/>
                <a:ea typeface="Yu Mincho"/>
                <a:cs typeface="Times New Roman"/>
              </a:rPr>
              <a:t>Kwaliteitskader, pag.</a:t>
            </a:r>
            <a:r>
              <a:rPr lang="nl-NL" sz="1400" dirty="0">
                <a:solidFill>
                  <a:srgbClr val="4472C4"/>
                </a:solidFill>
                <a:cs typeface="Calibri"/>
              </a:rPr>
              <a:t>. 17</a:t>
            </a:r>
            <a:endParaRPr lang="nl-NL" dirty="0">
              <a:cs typeface="Calibri" panose="020F0502020204030204"/>
            </a:endParaRPr>
          </a:p>
        </p:txBody>
      </p:sp>
    </p:spTree>
    <p:extLst>
      <p:ext uri="{BB962C8B-B14F-4D97-AF65-F5344CB8AC3E}">
        <p14:creationId xmlns:p14="http://schemas.microsoft.com/office/powerpoint/2010/main" val="199181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1C445FC9-72D7-C3AA-C8B4-3C58E2FC51AD}"/>
              </a:ext>
            </a:extLst>
          </p:cNvPr>
          <p:cNvSpPr txBox="1">
            <a:spLocks/>
          </p:cNvSpPr>
          <p:nvPr/>
        </p:nvSpPr>
        <p:spPr>
          <a:xfrm>
            <a:off x="567648" y="1387707"/>
            <a:ext cx="8511988" cy="3260213"/>
          </a:xfrm>
          <a:prstGeom prst="rect">
            <a:avLst/>
          </a:prstGeom>
        </p:spPr>
        <p:txBody>
          <a:bodyPr vert="horz" lIns="91440" tIns="45720" rIns="91440" bIns="45720"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685783">
              <a:lnSpc>
                <a:spcPct val="114999"/>
              </a:lnSpc>
              <a:spcAft>
                <a:spcPts val="300"/>
              </a:spcAft>
              <a:defRPr/>
            </a:pPr>
            <a:r>
              <a:rPr lang="nl-NL" sz="1400" dirty="0">
                <a:latin typeface="Calibri"/>
                <a:ea typeface="Yu Mincho"/>
                <a:cs typeface="Calibri"/>
              </a:rPr>
              <a:t>Bij een kwaliteitscultuur wordt vanuit een gedeelde visie in een open dialoog met alle actoren gewerkt aan het oog hebben voor kwaliteit én de verbetering daarvan binnen het partnerschap. Uitgangspunt bij het creëren van een kwaliteitscultuur is dat het partnerschap ‘het goede, zoals geformuleerd bij waarborg 1, 2 en 3, concreet uitvoert en daarin goed wil zijn’. </a:t>
            </a:r>
            <a:endParaRPr lang="en-US" sz="1400" dirty="0"/>
          </a:p>
          <a:p>
            <a:pPr algn="l" defTabSz="685783">
              <a:lnSpc>
                <a:spcPct val="114999"/>
              </a:lnSpc>
              <a:spcAft>
                <a:spcPts val="300"/>
              </a:spcAft>
              <a:defRPr/>
            </a:pPr>
            <a:r>
              <a:rPr lang="nl-NL" sz="1400" dirty="0">
                <a:ea typeface="Yu Mincho"/>
                <a:cs typeface="Calibri"/>
              </a:rPr>
              <a:t>Dit betekent dat regelmatig een open gesprek wordt gevoerd over aandachtspunten, zoals: Is wat we willen bereiken (waarborg 1) nog actueel en relevant? Bereiken we daadwerkelijk wat we willen bereiken? Doen we wat we willen doen en is dat effectief (waarborg 2)? Is dat op de goede manier georganiseerd (waarborg 3)? En doen we dit voldoende in gezamenlijkheid?</a:t>
            </a:r>
            <a:endParaRPr lang="nl-NL" sz="1400" dirty="0"/>
          </a:p>
          <a:p>
            <a:pPr algn="l">
              <a:lnSpc>
                <a:spcPct val="114999"/>
              </a:lnSpc>
              <a:spcAft>
                <a:spcPts val="300"/>
              </a:spcAft>
            </a:pPr>
            <a:r>
              <a:rPr lang="nl-NL" sz="1400" dirty="0">
                <a:solidFill>
                  <a:srgbClr val="000000"/>
                </a:solidFill>
                <a:latin typeface="Calibri"/>
                <a:ea typeface="Yu Mincho"/>
                <a:cs typeface="Calibri"/>
              </a:rPr>
              <a:t>Aan dat gesprek, waarin het geven en ontvangen van feedback centraal staat, nemen diverse actoren (ook aankomende leraren) deel. Er wordt in de gesprekken gebruikgemaakt van gegevens die door middel 					van verschillende kwantitatieve en kwalitatieve onderzoeksmethodieken                                                   			zijn verzameld.</a:t>
            </a:r>
            <a:endParaRPr lang="nl-NL" sz="1400" dirty="0"/>
          </a:p>
          <a:p>
            <a:pPr algn="r">
              <a:lnSpc>
                <a:spcPct val="150000"/>
              </a:lnSpc>
            </a:pPr>
            <a:r>
              <a:rPr lang="nl-NL" sz="1400" dirty="0">
                <a:solidFill>
                  <a:srgbClr val="4472C4"/>
                </a:solidFill>
                <a:latin typeface="Calibri"/>
                <a:ea typeface="Yu Mincho"/>
                <a:cs typeface="Times New Roman"/>
              </a:rPr>
              <a:t>Kwaliteitskader, pag. 17/18</a:t>
            </a:r>
          </a:p>
          <a:p>
            <a:pPr algn="l"/>
            <a:endParaRPr lang="de-DE" sz="1400" dirty="0">
              <a:solidFill>
                <a:srgbClr val="4472C4"/>
              </a:solidFill>
              <a:latin typeface="Calibri" panose="020F0502020204030204" pitchFamily="34" charset="0"/>
              <a:ea typeface="Yu Mincho" panose="02020400000000000000" pitchFamily="18" charset="-128"/>
              <a:cs typeface="Times New Roman" panose="02020603050405020304" pitchFamily="18" charset="0"/>
            </a:endParaRPr>
          </a:p>
        </p:txBody>
      </p:sp>
      <p:graphicFrame>
        <p:nvGraphicFramePr>
          <p:cNvPr id="6" name="Tijdelijke aanduiding voor inhoud 2">
            <a:extLst>
              <a:ext uri="{FF2B5EF4-FFF2-40B4-BE49-F238E27FC236}">
                <a16:creationId xmlns:a16="http://schemas.microsoft.com/office/drawing/2014/main" id="{71AC0A37-32CA-FBED-DE8D-CB7DC5AD880E}"/>
              </a:ext>
            </a:extLst>
          </p:cNvPr>
          <p:cNvGraphicFramePr>
            <a:graphicFrameLocks/>
          </p:cNvGraphicFramePr>
          <p:nvPr>
            <p:extLst>
              <p:ext uri="{D42A27DB-BD31-4B8C-83A1-F6EECF244321}">
                <p14:modId xmlns:p14="http://schemas.microsoft.com/office/powerpoint/2010/main" val="1426888471"/>
              </p:ext>
            </p:extLst>
          </p:nvPr>
        </p:nvGraphicFramePr>
        <p:xfrm>
          <a:off x="567227" y="557713"/>
          <a:ext cx="4306678" cy="665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5634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19CAB7EE-4AC4-5543-B0EF-2D3C53559B05}"/>
              </a:ext>
            </a:extLst>
          </p:cNvPr>
          <p:cNvSpPr txBox="1">
            <a:spLocks/>
          </p:cNvSpPr>
          <p:nvPr/>
        </p:nvSpPr>
        <p:spPr>
          <a:xfrm>
            <a:off x="616885" y="326882"/>
            <a:ext cx="8347640" cy="4329953"/>
          </a:xfrm>
          <a:prstGeom prst="rect">
            <a:avLst/>
          </a:prstGeom>
        </p:spPr>
        <p:txBody>
          <a:bodyPr vert="horz" lIns="91440" tIns="45720" rIns="91440" bIns="45720" rtlCol="0" anchor="t">
            <a:normAutofit fontScale="40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sz="5000" b="1" i="1" dirty="0">
                <a:cs typeface="Calibri"/>
              </a:rPr>
              <a:t>Basiskwaliteit Samen Opleiden:</a:t>
            </a:r>
          </a:p>
          <a:p>
            <a:pPr algn="l">
              <a:lnSpc>
                <a:spcPct val="107000"/>
              </a:lnSpc>
              <a:spcAft>
                <a:spcPts val="600"/>
              </a:spcAft>
            </a:pPr>
            <a:r>
              <a:rPr lang="nl-NL" sz="2900" dirty="0"/>
              <a:t>Het partnerschap gebruikt een systematiek om de basiskwaliteit te bewaken én de continue ontwikkeling van het partnerschap te borgen. </a:t>
            </a:r>
            <a:endParaRPr lang="nl-NL" sz="2900" dirty="0">
              <a:cs typeface="Calibri"/>
            </a:endParaRPr>
          </a:p>
          <a:p>
            <a:pPr algn="l">
              <a:lnSpc>
                <a:spcPct val="107000"/>
              </a:lnSpc>
              <a:spcAft>
                <a:spcPts val="600"/>
              </a:spcAft>
            </a:pPr>
            <a:r>
              <a:rPr lang="nl-NL" sz="2900" dirty="0"/>
              <a:t>Om dit te bereiken worden regelmatig de volgende vragen besproken: Doen we het goede? Hoe weten we dat? Vinden anderen dat ook (bijvoorbeeld via audits met externen, ontwikkelingsgerichte peer review)? Wat doen we met die wetenschap?</a:t>
            </a:r>
            <a:endParaRPr lang="nl-NL" sz="2900" dirty="0">
              <a:cs typeface="Calibri"/>
            </a:endParaRPr>
          </a:p>
          <a:p>
            <a:pPr algn="l">
              <a:lnSpc>
                <a:spcPct val="107000"/>
              </a:lnSpc>
              <a:spcAft>
                <a:spcPts val="600"/>
              </a:spcAft>
            </a:pPr>
            <a:r>
              <a:rPr lang="nl-NL" sz="2900" dirty="0"/>
              <a:t>Om deze vragen te beantwoorden wordt gebruikgemaakt van onderzoeksuitkomsten. Op basis van de antwoorden worden vervolgstappen afgesproken, uitgevoerd, geëvalueerd en bijgesteld.</a:t>
            </a:r>
            <a:endParaRPr lang="nl-NL" sz="2900" dirty="0">
              <a:cs typeface="Calibri"/>
            </a:endParaRPr>
          </a:p>
          <a:p>
            <a:pPr algn="l"/>
            <a:endParaRPr lang="nl-NL" sz="2000" b="1" i="1" dirty="0">
              <a:cs typeface="Calibri"/>
            </a:endParaRPr>
          </a:p>
          <a:p>
            <a:pPr algn="l"/>
            <a:r>
              <a:rPr lang="nl-NL" sz="5000" b="1" i="1" dirty="0">
                <a:cs typeface="Calibri"/>
              </a:rPr>
              <a:t>Basiskwaliteit Inductie:</a:t>
            </a:r>
            <a:endParaRPr lang="nl-NL" sz="5000" dirty="0"/>
          </a:p>
          <a:p>
            <a:pPr algn="l">
              <a:lnSpc>
                <a:spcPct val="107000"/>
              </a:lnSpc>
              <a:spcAft>
                <a:spcPts val="600"/>
              </a:spcAft>
            </a:pPr>
            <a:r>
              <a:rPr lang="nl-NL" sz="2900" dirty="0"/>
              <a:t>Het partnerschap gebruikt een systematiek om de doorgaande lijn Samen Opleiden en Inductie te versterken en te borgen. </a:t>
            </a:r>
            <a:endParaRPr lang="nl-NL" sz="2900" dirty="0">
              <a:cs typeface="Calibri"/>
            </a:endParaRPr>
          </a:p>
          <a:p>
            <a:pPr algn="l">
              <a:lnSpc>
                <a:spcPct val="107000"/>
              </a:lnSpc>
              <a:spcAft>
                <a:spcPts val="600"/>
              </a:spcAft>
            </a:pPr>
            <a:r>
              <a:rPr lang="nl-NL" sz="2900" dirty="0"/>
              <a:t>Om dit te bereiken wordt regelmatig het gesprek gevoerd hoe vanuit het perspectief van de (aankomende) leraar sprake is van een doorgaande lijn in de begeleiding en de professionalisering. Daarin komen de volgende vragen aan de orde: Doen we het goede? Hoe weten we dat? Vinden anderen dat ook (bijvoorbeeld via audits met externen, ontwikkelingsgericht peer review)? Wat doen we met die wetenschap?</a:t>
            </a:r>
            <a:endParaRPr lang="nl-NL" sz="2900" dirty="0">
              <a:cs typeface="Calibri"/>
            </a:endParaRPr>
          </a:p>
          <a:p>
            <a:pPr algn="l">
              <a:lnSpc>
                <a:spcPct val="107000"/>
              </a:lnSpc>
              <a:spcAft>
                <a:spcPts val="600"/>
              </a:spcAft>
            </a:pPr>
            <a:r>
              <a:rPr lang="nl-NL" sz="2900" dirty="0"/>
              <a:t>Om deze vragen te beantwoorden wordt gebruik gemaakt van onderzoeksuitkomsten. Op basis van de antwoorden worden vervolgstappen afgesproken, uitgevoerd, geëvalueerd en bijgesteld.</a:t>
            </a:r>
          </a:p>
          <a:p>
            <a:pPr algn="r"/>
            <a:r>
              <a:rPr lang="nl-NL" sz="1400" dirty="0">
                <a:solidFill>
                  <a:srgbClr val="4472C4"/>
                </a:solidFill>
                <a:latin typeface="Calibri"/>
                <a:ea typeface="Yu Mincho"/>
                <a:cs typeface="Times New Roman"/>
              </a:rPr>
              <a:t>Kwaliteitskader, pag. </a:t>
            </a:r>
            <a:r>
              <a:rPr lang="nl-NL" sz="1400" dirty="0">
                <a:solidFill>
                  <a:srgbClr val="4472C4"/>
                </a:solidFill>
                <a:cs typeface="Calibri"/>
              </a:rPr>
              <a:t>17/18</a:t>
            </a:r>
            <a:endParaRPr lang="nl-NL" dirty="0">
              <a:cs typeface="Calibri" panose="020F0502020204030204"/>
            </a:endParaRPr>
          </a:p>
        </p:txBody>
      </p:sp>
    </p:spTree>
    <p:extLst>
      <p:ext uri="{BB962C8B-B14F-4D97-AF65-F5344CB8AC3E}">
        <p14:creationId xmlns:p14="http://schemas.microsoft.com/office/powerpoint/2010/main" val="250396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Tijdelijke aanduiding voor inhoud 2">
            <a:extLst>
              <a:ext uri="{FF2B5EF4-FFF2-40B4-BE49-F238E27FC236}">
                <a16:creationId xmlns:a16="http://schemas.microsoft.com/office/drawing/2014/main" id="{A131558D-11F3-41B1-9354-CAE55C26D5C4}"/>
              </a:ext>
            </a:extLst>
          </p:cNvPr>
          <p:cNvGraphicFramePr>
            <a:graphicFrameLocks/>
          </p:cNvGraphicFramePr>
          <p:nvPr/>
        </p:nvGraphicFramePr>
        <p:xfrm>
          <a:off x="802550" y="826655"/>
          <a:ext cx="4231039" cy="3144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fbeelding 2">
            <a:extLst>
              <a:ext uri="{FF2B5EF4-FFF2-40B4-BE49-F238E27FC236}">
                <a16:creationId xmlns:a16="http://schemas.microsoft.com/office/drawing/2014/main" id="{074FD666-20FF-4A88-86D1-3838A417DEB9}"/>
              </a:ext>
            </a:extLst>
          </p:cNvPr>
          <p:cNvPicPr>
            <a:picLocks noChangeAspect="1"/>
          </p:cNvPicPr>
          <p:nvPr/>
        </p:nvPicPr>
        <p:blipFill rotWithShape="1">
          <a:blip r:embed="rId9"/>
          <a:srcRect l="10034" t="5799" r="10967"/>
          <a:stretch/>
        </p:blipFill>
        <p:spPr>
          <a:xfrm>
            <a:off x="5033589" y="612555"/>
            <a:ext cx="3880022" cy="4094144"/>
          </a:xfrm>
          <a:prstGeom prst="rect">
            <a:avLst/>
          </a:prstGeom>
        </p:spPr>
      </p:pic>
    </p:spTree>
    <p:extLst>
      <p:ext uri="{BB962C8B-B14F-4D97-AF65-F5344CB8AC3E}">
        <p14:creationId xmlns:p14="http://schemas.microsoft.com/office/powerpoint/2010/main" val="426770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E1514-2BF7-4397-9F7F-DC7E628FB90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2D5AADF-0885-417E-B29D-CAECDB8BEB0B}"/>
              </a:ext>
            </a:extLst>
          </p:cNvPr>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EF367EDA-B130-429A-9608-188A95EE2F94}"/>
              </a:ext>
            </a:extLst>
          </p:cNvPr>
          <p:cNvSpPr txBox="1"/>
          <p:nvPr/>
        </p:nvSpPr>
        <p:spPr>
          <a:xfrm>
            <a:off x="725163" y="1669082"/>
            <a:ext cx="6813774" cy="1077218"/>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WAARBORGEN</a:t>
            </a:r>
          </a:p>
          <a:p>
            <a:pPr marL="0" marR="0" lvl="0" indent="0" defTabSz="6858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ALS KOMPAS</a:t>
            </a:r>
          </a:p>
        </p:txBody>
      </p:sp>
      <p:pic>
        <p:nvPicPr>
          <p:cNvPr id="7" name="Afbeelding 6">
            <a:extLst>
              <a:ext uri="{FF2B5EF4-FFF2-40B4-BE49-F238E27FC236}">
                <a16:creationId xmlns:a16="http://schemas.microsoft.com/office/drawing/2014/main" id="{BAFEB900-B30F-B1E0-BC4E-FD6D46791938}"/>
              </a:ext>
            </a:extLst>
          </p:cNvPr>
          <p:cNvPicPr>
            <a:picLocks noChangeAspect="1"/>
          </p:cNvPicPr>
          <p:nvPr/>
        </p:nvPicPr>
        <p:blipFill>
          <a:blip r:embed="rId4"/>
          <a:stretch>
            <a:fillRect/>
          </a:stretch>
        </p:blipFill>
        <p:spPr>
          <a:xfrm>
            <a:off x="3867314" y="924127"/>
            <a:ext cx="4937501" cy="3295245"/>
          </a:xfrm>
          <a:prstGeom prst="rect">
            <a:avLst/>
          </a:prstGeom>
        </p:spPr>
      </p:pic>
    </p:spTree>
    <p:extLst>
      <p:ext uri="{BB962C8B-B14F-4D97-AF65-F5344CB8AC3E}">
        <p14:creationId xmlns:p14="http://schemas.microsoft.com/office/powerpoint/2010/main" val="172682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E1514-2BF7-4397-9F7F-DC7E628FB90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2D5AADF-0885-417E-B29D-CAECDB8BEB0B}"/>
              </a:ext>
            </a:extLst>
          </p:cNvPr>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5E24898C-9C4E-A5E0-22AD-AAB79DB8306A}"/>
              </a:ext>
            </a:extLst>
          </p:cNvPr>
          <p:cNvSpPr txBox="1"/>
          <p:nvPr/>
        </p:nvSpPr>
        <p:spPr>
          <a:xfrm>
            <a:off x="443060" y="1891539"/>
            <a:ext cx="3136733"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WAARBORGEN ALS GEDEELDE TAAL</a:t>
            </a:r>
          </a:p>
        </p:txBody>
      </p:sp>
      <p:pic>
        <p:nvPicPr>
          <p:cNvPr id="2050" name="Picture 2">
            <a:extLst>
              <a:ext uri="{FF2B5EF4-FFF2-40B4-BE49-F238E27FC236}">
                <a16:creationId xmlns:a16="http://schemas.microsoft.com/office/drawing/2014/main" id="{B2981E6C-392C-7513-4448-8929B1DE4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929" y="506103"/>
            <a:ext cx="5841450" cy="435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88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hthoek: afgeronde hoeken 6">
            <a:extLst>
              <a:ext uri="{FF2B5EF4-FFF2-40B4-BE49-F238E27FC236}">
                <a16:creationId xmlns:a16="http://schemas.microsoft.com/office/drawing/2014/main" id="{7A970636-9905-2BF5-2231-A6A07A20A4C0}"/>
              </a:ext>
            </a:extLst>
          </p:cNvPr>
          <p:cNvSpPr txBox="1"/>
          <p:nvPr/>
        </p:nvSpPr>
        <p:spPr>
          <a:xfrm>
            <a:off x="770905" y="1397184"/>
            <a:ext cx="8052082" cy="1869422"/>
          </a:xfrm>
          <a:prstGeom prst="rect">
            <a:avLst/>
          </a:prstGeom>
          <a:solidFill>
            <a:schemeClr val="accent1">
              <a:lumMod val="75000"/>
            </a:schemeClr>
          </a:solidFill>
          <a:effectLst>
            <a:softEdge rad="0"/>
          </a:effectLst>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lang="nl-NL" sz="3600" b="1" dirty="0">
                <a:solidFill>
                  <a:prstClr val="white"/>
                </a:solidFill>
                <a:latin typeface="Calibri Light" panose="020F0302020204030204"/>
              </a:rPr>
              <a:t>3</a:t>
            </a:r>
            <a:r>
              <a:rPr kumimoji="0" lang="nl-NL" sz="3600" b="1" i="0" u="none" strike="noStrike" kern="1200" cap="none" spc="0" normalizeH="0" baseline="0" noProof="0" dirty="0">
                <a:ln>
                  <a:noFill/>
                </a:ln>
                <a:solidFill>
                  <a:prstClr val="white"/>
                </a:solidFill>
                <a:effectLst/>
                <a:uLnTx/>
                <a:uFillTx/>
                <a:latin typeface="Calibri Light" panose="020F0302020204030204"/>
                <a:ea typeface="+mn-ea"/>
                <a:cs typeface="+mn-cs"/>
              </a:rPr>
              <a:t>. Rol van het bezoekend panel</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2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D95AFAF-D22F-400F-2110-A3DDEECA02F5}"/>
              </a:ext>
            </a:extLst>
          </p:cNvPr>
          <p:cNvSpPr txBox="1"/>
          <p:nvPr/>
        </p:nvSpPr>
        <p:spPr>
          <a:xfrm>
            <a:off x="688002" y="624446"/>
            <a:ext cx="7767995"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3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Wie zijn het bezoekend panel?</a:t>
            </a:r>
          </a:p>
        </p:txBody>
      </p:sp>
      <p:sp>
        <p:nvSpPr>
          <p:cNvPr id="4" name="Tijdelijke aanduiding voor inhoud 2">
            <a:extLst>
              <a:ext uri="{FF2B5EF4-FFF2-40B4-BE49-F238E27FC236}">
                <a16:creationId xmlns:a16="http://schemas.microsoft.com/office/drawing/2014/main" id="{CE088B45-6633-8695-92FC-ED11366C83A9}"/>
              </a:ext>
            </a:extLst>
          </p:cNvPr>
          <p:cNvSpPr txBox="1">
            <a:spLocks/>
          </p:cNvSpPr>
          <p:nvPr/>
        </p:nvSpPr>
        <p:spPr>
          <a:xfrm>
            <a:off x="816434" y="1747769"/>
            <a:ext cx="8327566" cy="284162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2060"/>
                </a:solidFill>
                <a:effectLst/>
                <a:uLnTx/>
                <a:uFillTx/>
                <a:latin typeface="Calibri" panose="020F0502020204030204"/>
                <a:ea typeface="+mn-ea"/>
                <a:cs typeface="+mn-cs"/>
              </a:rPr>
              <a:t>Collega’s van twee partnerschappen.</a:t>
            </a:r>
          </a:p>
          <a:p>
            <a:pPr marL="285750"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lang="nl-NL" dirty="0">
                <a:solidFill>
                  <a:srgbClr val="002060"/>
                </a:solidFill>
                <a:latin typeface="Calibri" panose="020F0502020204030204"/>
              </a:rPr>
              <a:t>5 of 6 leden met verschillende functies (strategisch, tactisch, operationeel):</a:t>
            </a:r>
          </a:p>
          <a:p>
            <a:pPr marL="628650" lvl="1" indent="-285750" algn="l">
              <a:lnSpc>
                <a:spcPct val="100000"/>
              </a:lnSpc>
              <a:spcBef>
                <a:spcPts val="750"/>
              </a:spcBef>
              <a:buFont typeface="Arial" panose="020B0604020202020204" pitchFamily="34" charset="0"/>
              <a:buChar char="•"/>
            </a:pPr>
            <a:r>
              <a:rPr lang="nl-NL" dirty="0">
                <a:solidFill>
                  <a:srgbClr val="002060"/>
                </a:solidFill>
                <a:latin typeface="Calibri" panose="020F0502020204030204"/>
              </a:rPr>
              <a:t>E</a:t>
            </a:r>
            <a:r>
              <a:rPr kumimoji="0" lang="nl-NL" b="0" i="0" u="none" strike="noStrike" kern="1200" cap="none" spc="0" normalizeH="0" baseline="0" noProof="0" dirty="0" err="1">
                <a:ln>
                  <a:noFill/>
                </a:ln>
                <a:solidFill>
                  <a:srgbClr val="002060"/>
                </a:solidFill>
                <a:effectLst/>
                <a:uLnTx/>
                <a:uFillTx/>
                <a:latin typeface="Calibri" panose="020F0502020204030204"/>
                <a:ea typeface="+mn-ea"/>
                <a:cs typeface="+mn-cs"/>
              </a:rPr>
              <a:t>ind</a:t>
            </a:r>
            <a:r>
              <a:rPr lang="nl-NL" dirty="0">
                <a:solidFill>
                  <a:srgbClr val="002060"/>
                </a:solidFill>
                <a:latin typeface="Calibri" panose="020F0502020204030204"/>
              </a:rPr>
              <a:t>verantwoordelijke partnerschap</a:t>
            </a:r>
          </a:p>
          <a:p>
            <a:pPr marL="628650" lvl="1" indent="-285750" algn="l">
              <a:lnSpc>
                <a:spcPct val="100000"/>
              </a:lnSpc>
              <a:spcBef>
                <a:spcPts val="750"/>
              </a:spcBef>
              <a:buFont typeface="Arial" panose="020B0604020202020204" pitchFamily="34" charset="0"/>
              <a:buChar char="•"/>
            </a:pPr>
            <a:r>
              <a:rPr lang="nl-NL" dirty="0">
                <a:solidFill>
                  <a:srgbClr val="002060"/>
                </a:solidFill>
                <a:latin typeface="Calibri" panose="020F0502020204030204"/>
              </a:rPr>
              <a:t>Coördinator SO&amp;P</a:t>
            </a:r>
          </a:p>
          <a:p>
            <a:pPr marL="628650" lvl="1" indent="-285750" algn="l">
              <a:lnSpc>
                <a:spcPct val="100000"/>
              </a:lnSpc>
              <a:spcBef>
                <a:spcPts val="750"/>
              </a:spcBef>
              <a:buFont typeface="Arial" panose="020B0604020202020204" pitchFamily="34" charset="0"/>
              <a:buChar char="•"/>
            </a:pPr>
            <a:r>
              <a:rPr lang="nl-NL" dirty="0">
                <a:solidFill>
                  <a:srgbClr val="002060"/>
                </a:solidFill>
                <a:latin typeface="Calibri" panose="020F0502020204030204"/>
              </a:rPr>
              <a:t>Instituutsopleider</a:t>
            </a:r>
          </a:p>
          <a:p>
            <a:pPr marL="628650" lvl="1" indent="-285750" algn="l">
              <a:lnSpc>
                <a:spcPct val="100000"/>
              </a:lnSpc>
              <a:spcBef>
                <a:spcPts val="750"/>
              </a:spcBef>
              <a:buFont typeface="Arial" panose="020B0604020202020204" pitchFamily="34" charset="0"/>
              <a:buChar char="•"/>
            </a:pPr>
            <a:r>
              <a:rPr lang="nl-NL" dirty="0">
                <a:solidFill>
                  <a:srgbClr val="002060"/>
                </a:solidFill>
                <a:latin typeface="Calibri" panose="020F0502020204030204"/>
              </a:rPr>
              <a:t>Schoolopleider</a:t>
            </a:r>
          </a:p>
          <a:p>
            <a:pPr marL="628650" lvl="1" indent="-285750" algn="l">
              <a:lnSpc>
                <a:spcPct val="100000"/>
              </a:lnSpc>
              <a:spcBef>
                <a:spcPts val="750"/>
              </a:spcBef>
              <a:buFont typeface="Arial" panose="020B0604020202020204" pitchFamily="34" charset="0"/>
              <a:buChar char="•"/>
            </a:pPr>
            <a:r>
              <a:rPr lang="nl-NL" dirty="0">
                <a:solidFill>
                  <a:srgbClr val="002060"/>
                </a:solidFill>
                <a:latin typeface="Calibri" panose="020F0502020204030204"/>
              </a:rPr>
              <a:t>Werkplekbegeleider</a:t>
            </a:r>
          </a:p>
          <a:p>
            <a:pPr marL="285750" indent="-285750" algn="l">
              <a:lnSpc>
                <a:spcPct val="100000"/>
              </a:lnSpc>
              <a:buFont typeface="Arial" panose="020B0604020202020204" pitchFamily="34" charset="0"/>
              <a:buChar char="•"/>
            </a:pPr>
            <a:r>
              <a:rPr lang="nl-NL" dirty="0">
                <a:solidFill>
                  <a:srgbClr val="002060"/>
                </a:solidFill>
                <a:latin typeface="Calibri" panose="020F0502020204030204"/>
              </a:rPr>
              <a:t>Altijd: student</a:t>
            </a:r>
          </a:p>
          <a:p>
            <a:pPr lvl="1" algn="l">
              <a:lnSpc>
                <a:spcPct val="100000"/>
              </a:lnSpc>
              <a:spcBef>
                <a:spcPts val="750"/>
              </a:spcBef>
            </a:pPr>
            <a:endParaRPr lang="nl-NL" dirty="0">
              <a:solidFill>
                <a:srgbClr val="002060"/>
              </a:solidFill>
              <a:latin typeface="Calibri" panose="020F0502020204030204"/>
            </a:endParaRPr>
          </a:p>
          <a:p>
            <a:pPr marR="0" lvl="0" algn="l" defTabSz="685800" rtl="0" eaLnBrk="1" fontAlgn="auto" latinLnBrk="0" hangingPunct="1">
              <a:lnSpc>
                <a:spcPct val="100000"/>
              </a:lnSpc>
              <a:spcBef>
                <a:spcPts val="750"/>
              </a:spcBef>
              <a:spcAft>
                <a:spcPts val="0"/>
              </a:spcAft>
              <a:buClrTx/>
              <a:buSzTx/>
              <a:tabLst/>
              <a:defRPr/>
            </a:pPr>
            <a:endParaRPr kumimoji="0" lang="nl-NL"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1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hthoek 10" descr="Gloeilamp">
            <a:extLst>
              <a:ext uri="{FF2B5EF4-FFF2-40B4-BE49-F238E27FC236}">
                <a16:creationId xmlns:a16="http://schemas.microsoft.com/office/drawing/2014/main" id="{79CD52E0-31D7-4B95-838F-087690A655E8}"/>
              </a:ext>
            </a:extLst>
          </p:cNvPr>
          <p:cNvSpPr/>
          <p:nvPr/>
        </p:nvSpPr>
        <p:spPr>
          <a:xfrm>
            <a:off x="1524000" y="1807864"/>
            <a:ext cx="1008695" cy="99470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8269BE48-220D-99AF-E8A9-F9B00301AAF1}"/>
              </a:ext>
            </a:extLst>
          </p:cNvPr>
          <p:cNvSpPr txBox="1"/>
          <p:nvPr/>
        </p:nvSpPr>
        <p:spPr>
          <a:xfrm>
            <a:off x="688002" y="536522"/>
            <a:ext cx="7767995"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3000" b="1" dirty="0">
                <a:solidFill>
                  <a:srgbClr val="4472C4">
                    <a:lumMod val="50000"/>
                  </a:srgbClr>
                </a:solidFill>
                <a:latin typeface="Calibri" panose="020F0502020204030204"/>
              </a:rPr>
              <a:t>Taken</a:t>
            </a:r>
            <a:endParaRPr kumimoji="0" lang="nl-NL" sz="3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FD3286F-415F-77BE-15CF-6E7BF6425EBB}"/>
              </a:ext>
            </a:extLst>
          </p:cNvPr>
          <p:cNvSpPr txBox="1">
            <a:spLocks/>
          </p:cNvSpPr>
          <p:nvPr/>
        </p:nvSpPr>
        <p:spPr>
          <a:xfrm>
            <a:off x="585075" y="1381761"/>
            <a:ext cx="8327566" cy="284162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accent1">
                    <a:lumMod val="40000"/>
                    <a:lumOff val="60000"/>
                  </a:schemeClr>
                </a:solidFill>
                <a:effectLst/>
                <a:uLnTx/>
                <a:uFillTx/>
                <a:latin typeface="Calibri" panose="020F0502020204030204"/>
                <a:ea typeface="+mn-ea"/>
                <a:cs typeface="+mn-cs"/>
              </a:rPr>
              <a:t>Ontvangend partnerschap bereidt een Kritische Reflectie voor met aandacht voor eigen vragen en uitdagingen , maakt een ID van het partnerschap en bereidt een programma voor de peer reviewdag voor.</a:t>
            </a:r>
            <a:endParaRPr kumimoji="0" lang="nl-NL" sz="400" b="0" i="0" u="none" strike="noStrike" kern="1200" cap="none" spc="0" normalizeH="0" baseline="0" noProof="0" dirty="0">
              <a:ln>
                <a:noFill/>
              </a:ln>
              <a:solidFill>
                <a:schemeClr val="accent1">
                  <a:lumMod val="40000"/>
                  <a:lumOff val="60000"/>
                </a:schemeClr>
              </a:solidFill>
              <a:effectLst/>
              <a:uLnTx/>
              <a:uFillTx/>
              <a:latin typeface="Calibri" panose="020F0502020204030204"/>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2060"/>
                </a:solidFill>
                <a:effectLst/>
                <a:uLnTx/>
                <a:uFillTx/>
                <a:latin typeface="Calibri" panose="020F0502020204030204"/>
                <a:ea typeface="+mn-ea"/>
                <a:cs typeface="+mn-cs"/>
              </a:rPr>
              <a:t>Het bezoekend panel neemt de Kritische Reflectie (samen) door en bereidt zich voor.</a:t>
            </a:r>
          </a:p>
          <a:p>
            <a:pPr marL="285750"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2060"/>
                </a:solidFill>
                <a:effectLst/>
                <a:uLnTx/>
                <a:uFillTx/>
                <a:latin typeface="Calibri" panose="020F0502020204030204"/>
                <a:ea typeface="+mn-ea"/>
                <a:cs typeface="+mn-cs"/>
              </a:rPr>
              <a:t>Peer reviewdag : bespreken van eigen vragen en uitdagingen in </a:t>
            </a:r>
            <a:r>
              <a:rPr kumimoji="0" lang="nl-NL" sz="1800" b="0" i="1" u="none" strike="noStrike" kern="1200" cap="none" spc="0" normalizeH="0" baseline="0" noProof="0" dirty="0">
                <a:ln>
                  <a:noFill/>
                </a:ln>
                <a:solidFill>
                  <a:srgbClr val="002060"/>
                </a:solidFill>
                <a:effectLst/>
                <a:uLnTx/>
                <a:uFillTx/>
                <a:latin typeface="Calibri" panose="020F0502020204030204"/>
                <a:ea typeface="+mn-ea"/>
                <a:cs typeface="+mn-cs"/>
              </a:rPr>
              <a:t>open dialoog </a:t>
            </a:r>
            <a:r>
              <a:rPr kumimoji="0" lang="nl-NL" sz="1800" b="0" i="0" u="none" strike="noStrike" kern="1200" cap="none" spc="0" normalizeH="0" baseline="0" noProof="0" dirty="0">
                <a:ln>
                  <a:noFill/>
                </a:ln>
                <a:solidFill>
                  <a:srgbClr val="002060"/>
                </a:solidFill>
                <a:effectLst/>
                <a:uLnTx/>
                <a:uFillTx/>
                <a:latin typeface="Calibri" panose="020F0502020204030204"/>
                <a:ea typeface="+mn-ea"/>
                <a:cs typeface="+mn-cs"/>
              </a:rPr>
              <a:t>+ (gezamenlijke) reflectie en delen van adviezen, tips, aanbevelingen.</a:t>
            </a:r>
          </a:p>
          <a:p>
            <a:pPr marL="285750"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2060"/>
                </a:solidFill>
                <a:effectLst/>
                <a:uLnTx/>
                <a:uFillTx/>
                <a:latin typeface="Calibri" panose="020F0502020204030204"/>
                <a:ea typeface="+mn-ea"/>
                <a:cs typeface="+mn-cs"/>
              </a:rPr>
              <a:t>Verslaglegging door ontvangend partnerschap, met daarop reactie/aanvulling van bezoekend panel.</a:t>
            </a:r>
          </a:p>
          <a:p>
            <a:pPr marL="285750"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83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A63CCF38-0397-BA92-2A44-B38B4659F844}"/>
              </a:ext>
            </a:extLst>
          </p:cNvPr>
          <p:cNvGrpSpPr/>
          <p:nvPr/>
        </p:nvGrpSpPr>
        <p:grpSpPr>
          <a:xfrm>
            <a:off x="826481" y="581728"/>
            <a:ext cx="7837547" cy="455715"/>
            <a:chOff x="0" y="52415"/>
            <a:chExt cx="7837547" cy="455715"/>
          </a:xfrm>
        </p:grpSpPr>
        <p:sp>
          <p:nvSpPr>
            <p:cNvPr id="19" name="Rechthoek: afgeronde hoeken 18">
              <a:extLst>
                <a:ext uri="{FF2B5EF4-FFF2-40B4-BE49-F238E27FC236}">
                  <a16:creationId xmlns:a16="http://schemas.microsoft.com/office/drawing/2014/main" id="{ADF2B9A0-53EE-1424-4AE1-60D956A88871}"/>
                </a:ext>
              </a:extLst>
            </p:cNvPr>
            <p:cNvSpPr/>
            <p:nvPr/>
          </p:nvSpPr>
          <p:spPr>
            <a:xfrm>
              <a:off x="0" y="52415"/>
              <a:ext cx="7837547" cy="455715"/>
            </a:xfrm>
            <a:prstGeom prst="roundRect">
              <a:avLst/>
            </a:prstGeom>
            <a:solidFill>
              <a:schemeClr val="accent5">
                <a:lumMod val="50000"/>
              </a:schemeClr>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20" name="Rechthoek: afgeronde hoeken 4">
              <a:extLst>
                <a:ext uri="{FF2B5EF4-FFF2-40B4-BE49-F238E27FC236}">
                  <a16:creationId xmlns:a16="http://schemas.microsoft.com/office/drawing/2014/main" id="{86B73125-9396-87EB-AF4F-49F019F19B25}"/>
                </a:ext>
              </a:extLst>
            </p:cNvPr>
            <p:cNvSpPr txBox="1"/>
            <p:nvPr/>
          </p:nvSpPr>
          <p:spPr>
            <a:xfrm>
              <a:off x="22246" y="74661"/>
              <a:ext cx="7793055" cy="411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nl-NL" sz="1900" b="1" kern="1200" dirty="0"/>
                <a:t>INHOUD</a:t>
              </a:r>
            </a:p>
          </p:txBody>
        </p:sp>
      </p:grpSp>
      <p:grpSp>
        <p:nvGrpSpPr>
          <p:cNvPr id="3" name="Groep 2">
            <a:extLst>
              <a:ext uri="{FF2B5EF4-FFF2-40B4-BE49-F238E27FC236}">
                <a16:creationId xmlns:a16="http://schemas.microsoft.com/office/drawing/2014/main" id="{B531BB68-A61B-6342-900A-DE6AB2B7F56A}"/>
              </a:ext>
            </a:extLst>
          </p:cNvPr>
          <p:cNvGrpSpPr/>
          <p:nvPr/>
        </p:nvGrpSpPr>
        <p:grpSpPr>
          <a:xfrm>
            <a:off x="826481" y="1371296"/>
            <a:ext cx="7837547" cy="455715"/>
            <a:chOff x="0" y="841983"/>
            <a:chExt cx="7837547" cy="455715"/>
          </a:xfrm>
          <a:solidFill>
            <a:schemeClr val="accent1">
              <a:lumMod val="75000"/>
            </a:schemeClr>
          </a:solidFill>
        </p:grpSpPr>
        <p:sp>
          <p:nvSpPr>
            <p:cNvPr id="17" name="Rechthoek: afgeronde hoeken 16">
              <a:extLst>
                <a:ext uri="{FF2B5EF4-FFF2-40B4-BE49-F238E27FC236}">
                  <a16:creationId xmlns:a16="http://schemas.microsoft.com/office/drawing/2014/main" id="{95410B78-89ED-1045-BEC8-3697E66A73A4}"/>
                </a:ext>
              </a:extLst>
            </p:cNvPr>
            <p:cNvSpPr/>
            <p:nvPr/>
          </p:nvSpPr>
          <p:spPr>
            <a:xfrm>
              <a:off x="0" y="841983"/>
              <a:ext cx="7837547" cy="455715"/>
            </a:xfrm>
            <a:prstGeom prst="roundRect">
              <a:avLst/>
            </a:prstGeom>
            <a:grpFill/>
          </p:spPr>
          <p:style>
            <a:lnRef idx="0">
              <a:schemeClr val="lt1">
                <a:hueOff val="0"/>
                <a:satOff val="0"/>
                <a:lumOff val="0"/>
                <a:alphaOff val="0"/>
              </a:schemeClr>
            </a:lnRef>
            <a:fillRef idx="3">
              <a:scrgbClr r="0" g="0" b="0"/>
            </a:fillRef>
            <a:effectRef idx="3">
              <a:schemeClr val="accent5">
                <a:hueOff val="-1351709"/>
                <a:satOff val="-3484"/>
                <a:lumOff val="-2353"/>
                <a:alphaOff val="0"/>
              </a:schemeClr>
            </a:effectRef>
            <a:fontRef idx="minor">
              <a:schemeClr val="lt1"/>
            </a:fontRef>
          </p:style>
        </p:sp>
        <p:sp>
          <p:nvSpPr>
            <p:cNvPr id="18" name="Rechthoek: afgeronde hoeken 6">
              <a:extLst>
                <a:ext uri="{FF2B5EF4-FFF2-40B4-BE49-F238E27FC236}">
                  <a16:creationId xmlns:a16="http://schemas.microsoft.com/office/drawing/2014/main" id="{68A9128C-94F0-46E4-84F1-AA71A0532173}"/>
                </a:ext>
              </a:extLst>
            </p:cNvPr>
            <p:cNvSpPr txBox="1"/>
            <p:nvPr/>
          </p:nvSpPr>
          <p:spPr>
            <a:xfrm>
              <a:off x="22246" y="864229"/>
              <a:ext cx="7793055" cy="4112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nl-NL" sz="1900" b="1" kern="1200" dirty="0">
                  <a:latin typeface="Calibri Light" panose="020F0302020204030204"/>
                </a:rPr>
                <a:t>1. Ontwikkelingsgerichte peer review</a:t>
              </a:r>
              <a:endParaRPr lang="en-US" sz="1900" b="1" kern="1200" dirty="0"/>
            </a:p>
          </p:txBody>
        </p:sp>
      </p:grpSp>
      <p:grpSp>
        <p:nvGrpSpPr>
          <p:cNvPr id="4" name="Groep 3">
            <a:extLst>
              <a:ext uri="{FF2B5EF4-FFF2-40B4-BE49-F238E27FC236}">
                <a16:creationId xmlns:a16="http://schemas.microsoft.com/office/drawing/2014/main" id="{28DAAEDC-C3D1-C8CC-6208-AF0E123A2DD2}"/>
              </a:ext>
            </a:extLst>
          </p:cNvPr>
          <p:cNvGrpSpPr/>
          <p:nvPr/>
        </p:nvGrpSpPr>
        <p:grpSpPr>
          <a:xfrm>
            <a:off x="826481" y="1881731"/>
            <a:ext cx="7837547" cy="455715"/>
            <a:chOff x="0" y="1352418"/>
            <a:chExt cx="7837547" cy="455715"/>
          </a:xfrm>
          <a:solidFill>
            <a:schemeClr val="accent1">
              <a:lumMod val="75000"/>
            </a:schemeClr>
          </a:solidFill>
        </p:grpSpPr>
        <p:sp>
          <p:nvSpPr>
            <p:cNvPr id="15" name="Rechthoek: afgeronde hoeken 14">
              <a:extLst>
                <a:ext uri="{FF2B5EF4-FFF2-40B4-BE49-F238E27FC236}">
                  <a16:creationId xmlns:a16="http://schemas.microsoft.com/office/drawing/2014/main" id="{444CC3F8-F49D-D152-F89B-B8807A99EB0D}"/>
                </a:ext>
              </a:extLst>
            </p:cNvPr>
            <p:cNvSpPr/>
            <p:nvPr/>
          </p:nvSpPr>
          <p:spPr>
            <a:xfrm>
              <a:off x="0" y="1352418"/>
              <a:ext cx="7837547" cy="455715"/>
            </a:xfrm>
            <a:prstGeom prst="roundRect">
              <a:avLst/>
            </a:prstGeom>
            <a:grpFill/>
          </p:spPr>
          <p:style>
            <a:lnRef idx="0">
              <a:schemeClr val="lt1">
                <a:hueOff val="0"/>
                <a:satOff val="0"/>
                <a:lumOff val="0"/>
                <a:alphaOff val="0"/>
              </a:schemeClr>
            </a:lnRef>
            <a:fillRef idx="3">
              <a:scrgbClr r="0" g="0" b="0"/>
            </a:fillRef>
            <a:effectRef idx="3">
              <a:schemeClr val="accent5">
                <a:hueOff val="-2703417"/>
                <a:satOff val="-6968"/>
                <a:lumOff val="-4706"/>
                <a:alphaOff val="0"/>
              </a:schemeClr>
            </a:effectRef>
            <a:fontRef idx="minor">
              <a:schemeClr val="lt1"/>
            </a:fontRef>
          </p:style>
        </p:sp>
        <p:sp>
          <p:nvSpPr>
            <p:cNvPr id="16" name="Rechthoek: afgeronde hoeken 8">
              <a:extLst>
                <a:ext uri="{FF2B5EF4-FFF2-40B4-BE49-F238E27FC236}">
                  <a16:creationId xmlns:a16="http://schemas.microsoft.com/office/drawing/2014/main" id="{6598FD53-0A56-1C10-7E91-DB327B71682E}"/>
                </a:ext>
              </a:extLst>
            </p:cNvPr>
            <p:cNvSpPr txBox="1"/>
            <p:nvPr/>
          </p:nvSpPr>
          <p:spPr>
            <a:xfrm>
              <a:off x="22246" y="1374664"/>
              <a:ext cx="7793055" cy="4112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nl-NL" sz="1900" b="1" kern="1200" dirty="0">
                  <a:latin typeface="Calibri Light" panose="020F0302020204030204"/>
                </a:rPr>
                <a:t>2. De Waarborgen</a:t>
              </a:r>
              <a:endParaRPr lang="en-US" sz="1900" b="0" kern="1200" dirty="0"/>
            </a:p>
          </p:txBody>
        </p:sp>
      </p:grpSp>
      <p:grpSp>
        <p:nvGrpSpPr>
          <p:cNvPr id="5" name="Groep 4">
            <a:extLst>
              <a:ext uri="{FF2B5EF4-FFF2-40B4-BE49-F238E27FC236}">
                <a16:creationId xmlns:a16="http://schemas.microsoft.com/office/drawing/2014/main" id="{12E3919C-558C-1747-F377-0F7AFF248628}"/>
              </a:ext>
            </a:extLst>
          </p:cNvPr>
          <p:cNvGrpSpPr/>
          <p:nvPr/>
        </p:nvGrpSpPr>
        <p:grpSpPr>
          <a:xfrm>
            <a:off x="826481" y="2392166"/>
            <a:ext cx="7837547" cy="455715"/>
            <a:chOff x="0" y="1862853"/>
            <a:chExt cx="7837547" cy="455715"/>
          </a:xfrm>
          <a:solidFill>
            <a:schemeClr val="accent1">
              <a:lumMod val="75000"/>
            </a:schemeClr>
          </a:solidFill>
        </p:grpSpPr>
        <p:sp>
          <p:nvSpPr>
            <p:cNvPr id="13" name="Rechthoek: afgeronde hoeken 12">
              <a:extLst>
                <a:ext uri="{FF2B5EF4-FFF2-40B4-BE49-F238E27FC236}">
                  <a16:creationId xmlns:a16="http://schemas.microsoft.com/office/drawing/2014/main" id="{E1210CA9-EEBA-141F-A8DA-25F640555B82}"/>
                </a:ext>
              </a:extLst>
            </p:cNvPr>
            <p:cNvSpPr/>
            <p:nvPr/>
          </p:nvSpPr>
          <p:spPr>
            <a:xfrm>
              <a:off x="0" y="1862853"/>
              <a:ext cx="7837547" cy="455715"/>
            </a:xfrm>
            <a:prstGeom prst="roundRect">
              <a:avLst/>
            </a:prstGeom>
            <a:grpFill/>
          </p:spPr>
          <p:style>
            <a:lnRef idx="0">
              <a:schemeClr val="lt1">
                <a:hueOff val="0"/>
                <a:satOff val="0"/>
                <a:lumOff val="0"/>
                <a:alphaOff val="0"/>
              </a:schemeClr>
            </a:lnRef>
            <a:fillRef idx="3">
              <a:scrgbClr r="0" g="0" b="0"/>
            </a:fillRef>
            <a:effectRef idx="3">
              <a:schemeClr val="accent5">
                <a:hueOff val="-4055126"/>
                <a:satOff val="-10451"/>
                <a:lumOff val="-7059"/>
                <a:alphaOff val="0"/>
              </a:schemeClr>
            </a:effectRef>
            <a:fontRef idx="minor">
              <a:schemeClr val="lt1"/>
            </a:fontRef>
          </p:style>
        </p:sp>
        <p:sp>
          <p:nvSpPr>
            <p:cNvPr id="14" name="Rechthoek: afgeronde hoeken 10">
              <a:extLst>
                <a:ext uri="{FF2B5EF4-FFF2-40B4-BE49-F238E27FC236}">
                  <a16:creationId xmlns:a16="http://schemas.microsoft.com/office/drawing/2014/main" id="{26BC46D9-5078-E297-B773-A8C8687C64A0}"/>
                </a:ext>
              </a:extLst>
            </p:cNvPr>
            <p:cNvSpPr txBox="1"/>
            <p:nvPr/>
          </p:nvSpPr>
          <p:spPr>
            <a:xfrm>
              <a:off x="22246" y="1885099"/>
              <a:ext cx="7793055" cy="4112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nl-NL" sz="1900" b="1" kern="1200" dirty="0">
                  <a:latin typeface="Calibri Light" panose="020F0302020204030204"/>
                </a:rPr>
                <a:t>3. Rol van bezoekend panel</a:t>
              </a:r>
              <a:endParaRPr lang="en-US" sz="1900" kern="1200" dirty="0"/>
            </a:p>
          </p:txBody>
        </p:sp>
      </p:grpSp>
      <p:grpSp>
        <p:nvGrpSpPr>
          <p:cNvPr id="6" name="Groep 5">
            <a:extLst>
              <a:ext uri="{FF2B5EF4-FFF2-40B4-BE49-F238E27FC236}">
                <a16:creationId xmlns:a16="http://schemas.microsoft.com/office/drawing/2014/main" id="{C7869072-F733-CE97-2893-508BEA29A99D}"/>
              </a:ext>
            </a:extLst>
          </p:cNvPr>
          <p:cNvGrpSpPr/>
          <p:nvPr/>
        </p:nvGrpSpPr>
        <p:grpSpPr>
          <a:xfrm>
            <a:off x="826481" y="2902601"/>
            <a:ext cx="7837547" cy="455715"/>
            <a:chOff x="0" y="2373288"/>
            <a:chExt cx="7837547" cy="455715"/>
          </a:xfrm>
          <a:solidFill>
            <a:schemeClr val="accent1">
              <a:lumMod val="75000"/>
            </a:schemeClr>
          </a:solidFill>
        </p:grpSpPr>
        <p:sp>
          <p:nvSpPr>
            <p:cNvPr id="10" name="Rechthoek: afgeronde hoeken 9">
              <a:extLst>
                <a:ext uri="{FF2B5EF4-FFF2-40B4-BE49-F238E27FC236}">
                  <a16:creationId xmlns:a16="http://schemas.microsoft.com/office/drawing/2014/main" id="{230088DA-839E-F5D1-927B-0ECC8D2E9C87}"/>
                </a:ext>
              </a:extLst>
            </p:cNvPr>
            <p:cNvSpPr/>
            <p:nvPr/>
          </p:nvSpPr>
          <p:spPr>
            <a:xfrm>
              <a:off x="0" y="2373288"/>
              <a:ext cx="7837547" cy="455715"/>
            </a:xfrm>
            <a:prstGeom prst="roundRect">
              <a:avLst/>
            </a:prstGeom>
            <a:grpFill/>
          </p:spPr>
          <p:style>
            <a:lnRef idx="0">
              <a:schemeClr val="lt1">
                <a:hueOff val="0"/>
                <a:satOff val="0"/>
                <a:lumOff val="0"/>
                <a:alphaOff val="0"/>
              </a:schemeClr>
            </a:lnRef>
            <a:fillRef idx="3">
              <a:scrgbClr r="0" g="0" b="0"/>
            </a:fillRef>
            <a:effectRef idx="3">
              <a:schemeClr val="accent5">
                <a:hueOff val="-5406834"/>
                <a:satOff val="-13935"/>
                <a:lumOff val="-9412"/>
                <a:alphaOff val="0"/>
              </a:schemeClr>
            </a:effectRef>
            <a:fontRef idx="minor">
              <a:schemeClr val="lt1"/>
            </a:fontRef>
          </p:style>
        </p:sp>
        <p:sp>
          <p:nvSpPr>
            <p:cNvPr id="12" name="Rechthoek: afgeronde hoeken 12">
              <a:extLst>
                <a:ext uri="{FF2B5EF4-FFF2-40B4-BE49-F238E27FC236}">
                  <a16:creationId xmlns:a16="http://schemas.microsoft.com/office/drawing/2014/main" id="{50F8AAA9-B2C4-A10F-4AD6-DC3B8DDBF84F}"/>
                </a:ext>
              </a:extLst>
            </p:cNvPr>
            <p:cNvSpPr txBox="1"/>
            <p:nvPr/>
          </p:nvSpPr>
          <p:spPr>
            <a:xfrm>
              <a:off x="22246" y="2395534"/>
              <a:ext cx="7793055" cy="4112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nl-NL" sz="1900" b="1" kern="1200" dirty="0">
                  <a:latin typeface="Calibri Light" panose="020F0302020204030204"/>
                </a:rPr>
                <a:t>4. Open Dialoog	</a:t>
              </a:r>
              <a:endParaRPr lang="en-US" sz="1900" kern="1200" dirty="0">
                <a:latin typeface="Calibri Light" panose="020F0302020204030204"/>
              </a:endParaRPr>
            </a:p>
          </p:txBody>
        </p:sp>
      </p:grpSp>
      <p:grpSp>
        <p:nvGrpSpPr>
          <p:cNvPr id="7" name="Groep 6">
            <a:extLst>
              <a:ext uri="{FF2B5EF4-FFF2-40B4-BE49-F238E27FC236}">
                <a16:creationId xmlns:a16="http://schemas.microsoft.com/office/drawing/2014/main" id="{7D421655-786F-A548-E574-87C1816D23D2}"/>
              </a:ext>
            </a:extLst>
          </p:cNvPr>
          <p:cNvGrpSpPr/>
          <p:nvPr/>
        </p:nvGrpSpPr>
        <p:grpSpPr>
          <a:xfrm>
            <a:off x="826481" y="3413036"/>
            <a:ext cx="7837547" cy="455715"/>
            <a:chOff x="0" y="2883723"/>
            <a:chExt cx="7837547" cy="455715"/>
          </a:xfrm>
          <a:solidFill>
            <a:schemeClr val="accent1">
              <a:lumMod val="75000"/>
            </a:schemeClr>
          </a:solidFill>
        </p:grpSpPr>
        <p:sp>
          <p:nvSpPr>
            <p:cNvPr id="8" name="Rechthoek: afgeronde hoeken 7">
              <a:extLst>
                <a:ext uri="{FF2B5EF4-FFF2-40B4-BE49-F238E27FC236}">
                  <a16:creationId xmlns:a16="http://schemas.microsoft.com/office/drawing/2014/main" id="{29500E56-4BDD-833C-488E-B56350F51BCD}"/>
                </a:ext>
              </a:extLst>
            </p:cNvPr>
            <p:cNvSpPr/>
            <p:nvPr/>
          </p:nvSpPr>
          <p:spPr>
            <a:xfrm>
              <a:off x="0" y="2883723"/>
              <a:ext cx="7837547" cy="455715"/>
            </a:xfrm>
            <a:prstGeom prst="roundRect">
              <a:avLst/>
            </a:prstGeom>
            <a:grpFill/>
          </p:spPr>
          <p:style>
            <a:lnRef idx="0">
              <a:schemeClr val="lt1">
                <a:hueOff val="0"/>
                <a:satOff val="0"/>
                <a:lumOff val="0"/>
                <a:alphaOff val="0"/>
              </a:schemeClr>
            </a:lnRef>
            <a:fillRef idx="3">
              <a:scrgbClr r="0" g="0" b="0"/>
            </a:fillRef>
            <a:effectRef idx="3">
              <a:schemeClr val="accent5">
                <a:hueOff val="-6758543"/>
                <a:satOff val="-17419"/>
                <a:lumOff val="-11765"/>
                <a:alphaOff val="0"/>
              </a:schemeClr>
            </a:effectRef>
            <a:fontRef idx="minor">
              <a:schemeClr val="lt1"/>
            </a:fontRef>
          </p:style>
        </p:sp>
        <p:sp>
          <p:nvSpPr>
            <p:cNvPr id="9" name="Rechthoek: afgeronde hoeken 14">
              <a:extLst>
                <a:ext uri="{FF2B5EF4-FFF2-40B4-BE49-F238E27FC236}">
                  <a16:creationId xmlns:a16="http://schemas.microsoft.com/office/drawing/2014/main" id="{4065CA5A-BE9F-2EE0-731F-AA260BB0B750}"/>
                </a:ext>
              </a:extLst>
            </p:cNvPr>
            <p:cNvSpPr txBox="1"/>
            <p:nvPr/>
          </p:nvSpPr>
          <p:spPr>
            <a:xfrm>
              <a:off x="22246" y="2905969"/>
              <a:ext cx="7793055" cy="4112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nl-NL" sz="1900" b="1" kern="1200" dirty="0">
                  <a:latin typeface="Calibri Light" panose="020F0302020204030204"/>
                </a:rPr>
                <a:t>5. Ondersteuning door Platform Samen Opleiden &amp; Professionaliseren		</a:t>
              </a:r>
              <a:endParaRPr lang="en-US" sz="1900" kern="1200" dirty="0">
                <a:latin typeface="Calibri Light" panose="020F0302020204030204"/>
              </a:endParaRPr>
            </a:p>
          </p:txBody>
        </p:sp>
      </p:grpSp>
    </p:spTree>
    <p:extLst>
      <p:ext uri="{BB962C8B-B14F-4D97-AF65-F5344CB8AC3E}">
        <p14:creationId xmlns:p14="http://schemas.microsoft.com/office/powerpoint/2010/main" val="1573896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50989E4-23F4-B67D-D99F-5B6759415682}"/>
              </a:ext>
            </a:extLst>
          </p:cNvPr>
          <p:cNvSpPr txBox="1">
            <a:spLocks/>
          </p:cNvSpPr>
          <p:nvPr/>
        </p:nvSpPr>
        <p:spPr>
          <a:xfrm>
            <a:off x="630936" y="413719"/>
            <a:ext cx="7882128" cy="80768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1066800">
              <a:lnSpc>
                <a:spcPct val="100000"/>
              </a:lnSpc>
              <a:spcAft>
                <a:spcPct val="35000"/>
              </a:spcAft>
            </a:pPr>
            <a:r>
              <a:rPr lang="nl-NL" sz="3600" b="1" dirty="0">
                <a:solidFill>
                  <a:srgbClr val="4472C4">
                    <a:lumMod val="50000"/>
                  </a:srgbClr>
                </a:solidFill>
                <a:latin typeface="Calibri" panose="020F0502020204030204"/>
                <a:ea typeface="+mn-ea"/>
                <a:cs typeface="+mn-cs"/>
              </a:rPr>
              <a:t>Input: Kritische reflectie</a:t>
            </a:r>
          </a:p>
        </p:txBody>
      </p:sp>
      <p:graphicFrame>
        <p:nvGraphicFramePr>
          <p:cNvPr id="16" name="Tijdelijke aanduiding voor inhoud 2">
            <a:extLst>
              <a:ext uri="{FF2B5EF4-FFF2-40B4-BE49-F238E27FC236}">
                <a16:creationId xmlns:a16="http://schemas.microsoft.com/office/drawing/2014/main" id="{E682632E-9C60-247B-C65F-BFD1817BF60B}"/>
              </a:ext>
            </a:extLst>
          </p:cNvPr>
          <p:cNvGraphicFramePr>
            <a:graphicFrameLocks/>
          </p:cNvGraphicFramePr>
          <p:nvPr>
            <p:extLst>
              <p:ext uri="{D42A27DB-BD31-4B8C-83A1-F6EECF244321}">
                <p14:modId xmlns:p14="http://schemas.microsoft.com/office/powerpoint/2010/main" val="433101234"/>
              </p:ext>
            </p:extLst>
          </p:nvPr>
        </p:nvGraphicFramePr>
        <p:xfrm>
          <a:off x="702373" y="1487294"/>
          <a:ext cx="7879842" cy="3401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0" name="Groep 5">
            <a:extLst>
              <a:ext uri="{FF2B5EF4-FFF2-40B4-BE49-F238E27FC236}">
                <a16:creationId xmlns:a16="http://schemas.microsoft.com/office/drawing/2014/main" id="{74BE5C62-1AED-B007-FF1B-7EBD6D41D4B3}"/>
              </a:ext>
            </a:extLst>
          </p:cNvPr>
          <p:cNvGrpSpPr/>
          <p:nvPr/>
        </p:nvGrpSpPr>
        <p:grpSpPr>
          <a:xfrm>
            <a:off x="1411542" y="1307903"/>
            <a:ext cx="1661084" cy="1640029"/>
            <a:chOff x="1411542" y="1700693"/>
            <a:chExt cx="1189051" cy="1189051"/>
          </a:xfrm>
        </p:grpSpPr>
        <p:sp>
          <p:nvSpPr>
            <p:cNvPr id="44" name="Ovaal 2">
              <a:extLst>
                <a:ext uri="{FF2B5EF4-FFF2-40B4-BE49-F238E27FC236}">
                  <a16:creationId xmlns:a16="http://schemas.microsoft.com/office/drawing/2014/main" id="{E6A0A7D8-5B54-37B9-4A12-69525D9DA71D}"/>
                </a:ext>
              </a:extLst>
            </p:cNvPr>
            <p:cNvSpPr/>
            <p:nvPr/>
          </p:nvSpPr>
          <p:spPr>
            <a:xfrm>
              <a:off x="1411542" y="1700693"/>
              <a:ext cx="1189051" cy="1189051"/>
            </a:xfrm>
            <a:prstGeom prst="ellipse">
              <a:avLst/>
            </a:prstGeom>
          </p:spPr>
          <p:style>
            <a:lnRef idx="0">
              <a:schemeClr val="accent4">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defPPr>
                <a:defRPr lang="nl-NL"/>
              </a:defPPr>
              <a:lvl1pPr marL="0" algn="l" defTabSz="685800" rtl="0" eaLnBrk="1" latinLnBrk="0" hangingPunct="1">
                <a:defRPr sz="1350" kern="1200">
                  <a:solidFill>
                    <a:schemeClr val="dk1">
                      <a:hueOff val="0"/>
                      <a:satOff val="0"/>
                      <a:lumOff val="0"/>
                      <a:alphaOff val="0"/>
                    </a:schemeClr>
                  </a:solidFill>
                  <a:latin typeface="+mn-lt"/>
                  <a:ea typeface="+mn-ea"/>
                  <a:cs typeface="+mn-cs"/>
                </a:defRPr>
              </a:lvl1pPr>
              <a:lvl2pPr marL="342900" algn="l" defTabSz="685800" rtl="0" eaLnBrk="1" latinLnBrk="0" hangingPunct="1">
                <a:defRPr sz="1350" kern="1200">
                  <a:solidFill>
                    <a:schemeClr val="dk1">
                      <a:hueOff val="0"/>
                      <a:satOff val="0"/>
                      <a:lumOff val="0"/>
                      <a:alphaOff val="0"/>
                    </a:schemeClr>
                  </a:solidFill>
                  <a:latin typeface="+mn-lt"/>
                  <a:ea typeface="+mn-ea"/>
                  <a:cs typeface="+mn-cs"/>
                </a:defRPr>
              </a:lvl2pPr>
              <a:lvl3pPr marL="685800" algn="l" defTabSz="685800" rtl="0" eaLnBrk="1" latinLnBrk="0" hangingPunct="1">
                <a:defRPr sz="1350" kern="1200">
                  <a:solidFill>
                    <a:schemeClr val="dk1">
                      <a:hueOff val="0"/>
                      <a:satOff val="0"/>
                      <a:lumOff val="0"/>
                      <a:alphaOff val="0"/>
                    </a:schemeClr>
                  </a:solidFill>
                  <a:latin typeface="+mn-lt"/>
                  <a:ea typeface="+mn-ea"/>
                  <a:cs typeface="+mn-cs"/>
                </a:defRPr>
              </a:lvl3pPr>
              <a:lvl4pPr marL="1028700" algn="l" defTabSz="685800" rtl="0" eaLnBrk="1" latinLnBrk="0" hangingPunct="1">
                <a:defRPr sz="1350" kern="1200">
                  <a:solidFill>
                    <a:schemeClr val="dk1">
                      <a:hueOff val="0"/>
                      <a:satOff val="0"/>
                      <a:lumOff val="0"/>
                      <a:alphaOff val="0"/>
                    </a:schemeClr>
                  </a:solidFill>
                  <a:latin typeface="+mn-lt"/>
                  <a:ea typeface="+mn-ea"/>
                  <a:cs typeface="+mn-cs"/>
                </a:defRPr>
              </a:lvl4pPr>
              <a:lvl5pPr marL="1371600" algn="l" defTabSz="685800" rtl="0" eaLnBrk="1" latinLnBrk="0" hangingPunct="1">
                <a:defRPr sz="1350" kern="1200">
                  <a:solidFill>
                    <a:schemeClr val="dk1">
                      <a:hueOff val="0"/>
                      <a:satOff val="0"/>
                      <a:lumOff val="0"/>
                      <a:alphaOff val="0"/>
                    </a:schemeClr>
                  </a:solidFill>
                  <a:latin typeface="+mn-lt"/>
                  <a:ea typeface="+mn-ea"/>
                  <a:cs typeface="+mn-cs"/>
                </a:defRPr>
              </a:lvl5pPr>
              <a:lvl6pPr marL="1714500" algn="l" defTabSz="685800" rtl="0" eaLnBrk="1" latinLnBrk="0" hangingPunct="1">
                <a:defRPr sz="1350" kern="1200">
                  <a:solidFill>
                    <a:schemeClr val="dk1">
                      <a:hueOff val="0"/>
                      <a:satOff val="0"/>
                      <a:lumOff val="0"/>
                      <a:alphaOff val="0"/>
                    </a:schemeClr>
                  </a:solidFill>
                  <a:latin typeface="+mn-lt"/>
                  <a:ea typeface="+mn-ea"/>
                  <a:cs typeface="+mn-cs"/>
                </a:defRPr>
              </a:lvl6pPr>
              <a:lvl7pPr marL="2057400" algn="l" defTabSz="685800" rtl="0" eaLnBrk="1" latinLnBrk="0" hangingPunct="1">
                <a:defRPr sz="1350" kern="1200">
                  <a:solidFill>
                    <a:schemeClr val="dk1">
                      <a:hueOff val="0"/>
                      <a:satOff val="0"/>
                      <a:lumOff val="0"/>
                      <a:alphaOff val="0"/>
                    </a:schemeClr>
                  </a:solidFill>
                  <a:latin typeface="+mn-lt"/>
                  <a:ea typeface="+mn-ea"/>
                  <a:cs typeface="+mn-cs"/>
                </a:defRPr>
              </a:lvl7pPr>
              <a:lvl8pPr marL="2400300" algn="l" defTabSz="685800" rtl="0" eaLnBrk="1" latinLnBrk="0" hangingPunct="1">
                <a:defRPr sz="1350" kern="1200">
                  <a:solidFill>
                    <a:schemeClr val="dk1">
                      <a:hueOff val="0"/>
                      <a:satOff val="0"/>
                      <a:lumOff val="0"/>
                      <a:alphaOff val="0"/>
                    </a:schemeClr>
                  </a:solidFill>
                  <a:latin typeface="+mn-lt"/>
                  <a:ea typeface="+mn-ea"/>
                  <a:cs typeface="+mn-cs"/>
                </a:defRPr>
              </a:lvl8pPr>
              <a:lvl9pPr marL="2743200" algn="l" defTabSz="685800" rtl="0" eaLnBrk="1" latinLnBrk="0" hangingPunct="1">
                <a:defRPr sz="1350" kern="1200">
                  <a:solidFill>
                    <a:schemeClr val="dk1">
                      <a:hueOff val="0"/>
                      <a:satOff val="0"/>
                      <a:lumOff val="0"/>
                      <a:alphaOff val="0"/>
                    </a:schemeClr>
                  </a:solidFill>
                  <a:latin typeface="+mn-lt"/>
                  <a:ea typeface="+mn-ea"/>
                  <a:cs typeface="+mn-cs"/>
                </a:defRPr>
              </a:lvl9pPr>
            </a:lstStyle>
            <a:p>
              <a:endParaRPr lang="nl-NL" sz="1050"/>
            </a:p>
          </p:txBody>
        </p:sp>
        <p:sp>
          <p:nvSpPr>
            <p:cNvPr id="45" name="Rechthoek 3" descr="Een gloeilamp">
              <a:extLst>
                <a:ext uri="{FF2B5EF4-FFF2-40B4-BE49-F238E27FC236}">
                  <a16:creationId xmlns:a16="http://schemas.microsoft.com/office/drawing/2014/main" id="{3D4DA1F1-A99F-EF0B-7498-48859AEC5CED}"/>
                </a:ext>
              </a:extLst>
            </p:cNvPr>
            <p:cNvSpPr/>
            <p:nvPr/>
          </p:nvSpPr>
          <p:spPr>
            <a:xfrm>
              <a:off x="1675291" y="1869995"/>
              <a:ext cx="689650" cy="68965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endParaRPr lang="nl-NL" sz="1050"/>
            </a:p>
          </p:txBody>
        </p:sp>
      </p:grpSp>
      <p:grpSp>
        <p:nvGrpSpPr>
          <p:cNvPr id="41" name="Groep 8">
            <a:extLst>
              <a:ext uri="{FF2B5EF4-FFF2-40B4-BE49-F238E27FC236}">
                <a16:creationId xmlns:a16="http://schemas.microsoft.com/office/drawing/2014/main" id="{3B996F07-6A63-0342-22FE-2A1F29B6A10A}"/>
              </a:ext>
            </a:extLst>
          </p:cNvPr>
          <p:cNvGrpSpPr/>
          <p:nvPr/>
        </p:nvGrpSpPr>
        <p:grpSpPr>
          <a:xfrm>
            <a:off x="5640453" y="1357892"/>
            <a:ext cx="1660500" cy="1638900"/>
            <a:chOff x="5622594" y="1722017"/>
            <a:chExt cx="1189051" cy="1189051"/>
          </a:xfrm>
        </p:grpSpPr>
        <p:sp>
          <p:nvSpPr>
            <p:cNvPr id="42" name="Ovaal 6">
              <a:extLst>
                <a:ext uri="{FF2B5EF4-FFF2-40B4-BE49-F238E27FC236}">
                  <a16:creationId xmlns:a16="http://schemas.microsoft.com/office/drawing/2014/main" id="{BCEF0FE5-198A-38B6-0920-13368A1D2C88}"/>
                </a:ext>
              </a:extLst>
            </p:cNvPr>
            <p:cNvSpPr/>
            <p:nvPr/>
          </p:nvSpPr>
          <p:spPr>
            <a:xfrm>
              <a:off x="5622594" y="1722017"/>
              <a:ext cx="1189051" cy="1189051"/>
            </a:xfrm>
            <a:prstGeom prst="ellipse">
              <a:avLst/>
            </a:prstGeom>
          </p:spPr>
          <p:style>
            <a:lnRef idx="0">
              <a:schemeClr val="accent4">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defPPr>
                <a:defRPr lang="nl-NL"/>
              </a:defPPr>
              <a:lvl1pPr marL="0" algn="l" defTabSz="685800" rtl="0" eaLnBrk="1" latinLnBrk="0" hangingPunct="1">
                <a:defRPr sz="1350" kern="1200">
                  <a:solidFill>
                    <a:schemeClr val="dk1">
                      <a:hueOff val="0"/>
                      <a:satOff val="0"/>
                      <a:lumOff val="0"/>
                      <a:alphaOff val="0"/>
                    </a:schemeClr>
                  </a:solidFill>
                  <a:latin typeface="+mn-lt"/>
                  <a:ea typeface="+mn-ea"/>
                  <a:cs typeface="+mn-cs"/>
                </a:defRPr>
              </a:lvl1pPr>
              <a:lvl2pPr marL="342900" algn="l" defTabSz="685800" rtl="0" eaLnBrk="1" latinLnBrk="0" hangingPunct="1">
                <a:defRPr sz="1350" kern="1200">
                  <a:solidFill>
                    <a:schemeClr val="dk1">
                      <a:hueOff val="0"/>
                      <a:satOff val="0"/>
                      <a:lumOff val="0"/>
                      <a:alphaOff val="0"/>
                    </a:schemeClr>
                  </a:solidFill>
                  <a:latin typeface="+mn-lt"/>
                  <a:ea typeface="+mn-ea"/>
                  <a:cs typeface="+mn-cs"/>
                </a:defRPr>
              </a:lvl2pPr>
              <a:lvl3pPr marL="685800" algn="l" defTabSz="685800" rtl="0" eaLnBrk="1" latinLnBrk="0" hangingPunct="1">
                <a:defRPr sz="1350" kern="1200">
                  <a:solidFill>
                    <a:schemeClr val="dk1">
                      <a:hueOff val="0"/>
                      <a:satOff val="0"/>
                      <a:lumOff val="0"/>
                      <a:alphaOff val="0"/>
                    </a:schemeClr>
                  </a:solidFill>
                  <a:latin typeface="+mn-lt"/>
                  <a:ea typeface="+mn-ea"/>
                  <a:cs typeface="+mn-cs"/>
                </a:defRPr>
              </a:lvl3pPr>
              <a:lvl4pPr marL="1028700" algn="l" defTabSz="685800" rtl="0" eaLnBrk="1" latinLnBrk="0" hangingPunct="1">
                <a:defRPr sz="1350" kern="1200">
                  <a:solidFill>
                    <a:schemeClr val="dk1">
                      <a:hueOff val="0"/>
                      <a:satOff val="0"/>
                      <a:lumOff val="0"/>
                      <a:alphaOff val="0"/>
                    </a:schemeClr>
                  </a:solidFill>
                  <a:latin typeface="+mn-lt"/>
                  <a:ea typeface="+mn-ea"/>
                  <a:cs typeface="+mn-cs"/>
                </a:defRPr>
              </a:lvl4pPr>
              <a:lvl5pPr marL="1371600" algn="l" defTabSz="685800" rtl="0" eaLnBrk="1" latinLnBrk="0" hangingPunct="1">
                <a:defRPr sz="1350" kern="1200">
                  <a:solidFill>
                    <a:schemeClr val="dk1">
                      <a:hueOff val="0"/>
                      <a:satOff val="0"/>
                      <a:lumOff val="0"/>
                      <a:alphaOff val="0"/>
                    </a:schemeClr>
                  </a:solidFill>
                  <a:latin typeface="+mn-lt"/>
                  <a:ea typeface="+mn-ea"/>
                  <a:cs typeface="+mn-cs"/>
                </a:defRPr>
              </a:lvl5pPr>
              <a:lvl6pPr marL="1714500" algn="l" defTabSz="685800" rtl="0" eaLnBrk="1" latinLnBrk="0" hangingPunct="1">
                <a:defRPr sz="1350" kern="1200">
                  <a:solidFill>
                    <a:schemeClr val="dk1">
                      <a:hueOff val="0"/>
                      <a:satOff val="0"/>
                      <a:lumOff val="0"/>
                      <a:alphaOff val="0"/>
                    </a:schemeClr>
                  </a:solidFill>
                  <a:latin typeface="+mn-lt"/>
                  <a:ea typeface="+mn-ea"/>
                  <a:cs typeface="+mn-cs"/>
                </a:defRPr>
              </a:lvl6pPr>
              <a:lvl7pPr marL="2057400" algn="l" defTabSz="685800" rtl="0" eaLnBrk="1" latinLnBrk="0" hangingPunct="1">
                <a:defRPr sz="1350" kern="1200">
                  <a:solidFill>
                    <a:schemeClr val="dk1">
                      <a:hueOff val="0"/>
                      <a:satOff val="0"/>
                      <a:lumOff val="0"/>
                      <a:alphaOff val="0"/>
                    </a:schemeClr>
                  </a:solidFill>
                  <a:latin typeface="+mn-lt"/>
                  <a:ea typeface="+mn-ea"/>
                  <a:cs typeface="+mn-cs"/>
                </a:defRPr>
              </a:lvl7pPr>
              <a:lvl8pPr marL="2400300" algn="l" defTabSz="685800" rtl="0" eaLnBrk="1" latinLnBrk="0" hangingPunct="1">
                <a:defRPr sz="1350" kern="1200">
                  <a:solidFill>
                    <a:schemeClr val="dk1">
                      <a:hueOff val="0"/>
                      <a:satOff val="0"/>
                      <a:lumOff val="0"/>
                      <a:alphaOff val="0"/>
                    </a:schemeClr>
                  </a:solidFill>
                  <a:latin typeface="+mn-lt"/>
                  <a:ea typeface="+mn-ea"/>
                  <a:cs typeface="+mn-cs"/>
                </a:defRPr>
              </a:lvl8pPr>
              <a:lvl9pPr marL="2743200" algn="l" defTabSz="685800" rtl="0" eaLnBrk="1" latinLnBrk="0" hangingPunct="1">
                <a:defRPr sz="1350" kern="1200">
                  <a:solidFill>
                    <a:schemeClr val="dk1">
                      <a:hueOff val="0"/>
                      <a:satOff val="0"/>
                      <a:lumOff val="0"/>
                      <a:alphaOff val="0"/>
                    </a:schemeClr>
                  </a:solidFill>
                  <a:latin typeface="+mn-lt"/>
                  <a:ea typeface="+mn-ea"/>
                  <a:cs typeface="+mn-cs"/>
                </a:defRPr>
              </a:lvl9pPr>
            </a:lstStyle>
            <a:p>
              <a:endParaRPr lang="nl-NL" sz="1050" dirty="0"/>
            </a:p>
          </p:txBody>
        </p:sp>
        <p:sp>
          <p:nvSpPr>
            <p:cNvPr id="43" name="Rechthoek 7" descr="Een geopend boek">
              <a:extLst>
                <a:ext uri="{FF2B5EF4-FFF2-40B4-BE49-F238E27FC236}">
                  <a16:creationId xmlns:a16="http://schemas.microsoft.com/office/drawing/2014/main" id="{865C8BF9-BE64-2EEB-94AA-AC2B1C66D613}"/>
                </a:ext>
              </a:extLst>
            </p:cNvPr>
            <p:cNvSpPr/>
            <p:nvPr/>
          </p:nvSpPr>
          <p:spPr>
            <a:xfrm>
              <a:off x="5830175" y="1817533"/>
              <a:ext cx="689650" cy="1026095"/>
            </a:xfrm>
            <a:prstGeom prst="rect">
              <a:avLst/>
            </a:prstGeom>
            <a:blipFill>
              <a:blip r:embed="rId11">
                <a:extLst>
                  <a:ext uri="{96DAC541-7B7A-43D3-8B79-37D633B846F1}">
                    <asvg:svgBlip xmlns:asvg="http://schemas.microsoft.com/office/drawing/2016/SVG/main" r:embed="rId12"/>
                  </a:ext>
                </a:extLst>
              </a:blip>
              <a:srcRect/>
              <a:stretch>
                <a:fillRect l="-24000" r="-24000"/>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endParaRPr lang="nl-NL" sz="1050"/>
            </a:p>
          </p:txBody>
        </p:sp>
      </p:grpSp>
    </p:spTree>
    <p:extLst>
      <p:ext uri="{BB962C8B-B14F-4D97-AF65-F5344CB8AC3E}">
        <p14:creationId xmlns:p14="http://schemas.microsoft.com/office/powerpoint/2010/main" val="1492310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Ovaal 2">
            <a:extLst>
              <a:ext uri="{FF2B5EF4-FFF2-40B4-BE49-F238E27FC236}">
                <a16:creationId xmlns:a16="http://schemas.microsoft.com/office/drawing/2014/main" id="{2F6DD9A4-8E44-B854-B0AB-35F30954D25B}"/>
              </a:ext>
            </a:extLst>
          </p:cNvPr>
          <p:cNvSpPr/>
          <p:nvPr/>
        </p:nvSpPr>
        <p:spPr>
          <a:xfrm>
            <a:off x="1194662" y="1696652"/>
            <a:ext cx="1661083" cy="1640029"/>
          </a:xfrm>
          <a:prstGeom prst="ellipse">
            <a:avLst/>
          </a:prstGeom>
        </p:spPr>
        <p:style>
          <a:lnRef idx="0">
            <a:schemeClr val="accent4">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defPPr>
              <a:defRPr lang="nl-NL"/>
            </a:defPPr>
            <a:lvl1pPr marL="0" algn="l" defTabSz="685800" rtl="0" eaLnBrk="1" latinLnBrk="0" hangingPunct="1">
              <a:defRPr sz="1350" kern="1200">
                <a:solidFill>
                  <a:schemeClr val="dk1">
                    <a:hueOff val="0"/>
                    <a:satOff val="0"/>
                    <a:lumOff val="0"/>
                    <a:alphaOff val="0"/>
                  </a:schemeClr>
                </a:solidFill>
                <a:latin typeface="+mn-lt"/>
                <a:ea typeface="+mn-ea"/>
                <a:cs typeface="+mn-cs"/>
              </a:defRPr>
            </a:lvl1pPr>
            <a:lvl2pPr marL="342900" algn="l" defTabSz="685800" rtl="0" eaLnBrk="1" latinLnBrk="0" hangingPunct="1">
              <a:defRPr sz="1350" kern="1200">
                <a:solidFill>
                  <a:schemeClr val="dk1">
                    <a:hueOff val="0"/>
                    <a:satOff val="0"/>
                    <a:lumOff val="0"/>
                    <a:alphaOff val="0"/>
                  </a:schemeClr>
                </a:solidFill>
                <a:latin typeface="+mn-lt"/>
                <a:ea typeface="+mn-ea"/>
                <a:cs typeface="+mn-cs"/>
              </a:defRPr>
            </a:lvl2pPr>
            <a:lvl3pPr marL="685800" algn="l" defTabSz="685800" rtl="0" eaLnBrk="1" latinLnBrk="0" hangingPunct="1">
              <a:defRPr sz="1350" kern="1200">
                <a:solidFill>
                  <a:schemeClr val="dk1">
                    <a:hueOff val="0"/>
                    <a:satOff val="0"/>
                    <a:lumOff val="0"/>
                    <a:alphaOff val="0"/>
                  </a:schemeClr>
                </a:solidFill>
                <a:latin typeface="+mn-lt"/>
                <a:ea typeface="+mn-ea"/>
                <a:cs typeface="+mn-cs"/>
              </a:defRPr>
            </a:lvl3pPr>
            <a:lvl4pPr marL="1028700" algn="l" defTabSz="685800" rtl="0" eaLnBrk="1" latinLnBrk="0" hangingPunct="1">
              <a:defRPr sz="1350" kern="1200">
                <a:solidFill>
                  <a:schemeClr val="dk1">
                    <a:hueOff val="0"/>
                    <a:satOff val="0"/>
                    <a:lumOff val="0"/>
                    <a:alphaOff val="0"/>
                  </a:schemeClr>
                </a:solidFill>
                <a:latin typeface="+mn-lt"/>
                <a:ea typeface="+mn-ea"/>
                <a:cs typeface="+mn-cs"/>
              </a:defRPr>
            </a:lvl4pPr>
            <a:lvl5pPr marL="1371600" algn="l" defTabSz="685800" rtl="0" eaLnBrk="1" latinLnBrk="0" hangingPunct="1">
              <a:defRPr sz="1350" kern="1200">
                <a:solidFill>
                  <a:schemeClr val="dk1">
                    <a:hueOff val="0"/>
                    <a:satOff val="0"/>
                    <a:lumOff val="0"/>
                    <a:alphaOff val="0"/>
                  </a:schemeClr>
                </a:solidFill>
                <a:latin typeface="+mn-lt"/>
                <a:ea typeface="+mn-ea"/>
                <a:cs typeface="+mn-cs"/>
              </a:defRPr>
            </a:lvl5pPr>
            <a:lvl6pPr marL="1714500" algn="l" defTabSz="685800" rtl="0" eaLnBrk="1" latinLnBrk="0" hangingPunct="1">
              <a:defRPr sz="1350" kern="1200">
                <a:solidFill>
                  <a:schemeClr val="dk1">
                    <a:hueOff val="0"/>
                    <a:satOff val="0"/>
                    <a:lumOff val="0"/>
                    <a:alphaOff val="0"/>
                  </a:schemeClr>
                </a:solidFill>
                <a:latin typeface="+mn-lt"/>
                <a:ea typeface="+mn-ea"/>
                <a:cs typeface="+mn-cs"/>
              </a:defRPr>
            </a:lvl6pPr>
            <a:lvl7pPr marL="2057400" algn="l" defTabSz="685800" rtl="0" eaLnBrk="1" latinLnBrk="0" hangingPunct="1">
              <a:defRPr sz="1350" kern="1200">
                <a:solidFill>
                  <a:schemeClr val="dk1">
                    <a:hueOff val="0"/>
                    <a:satOff val="0"/>
                    <a:lumOff val="0"/>
                    <a:alphaOff val="0"/>
                  </a:schemeClr>
                </a:solidFill>
                <a:latin typeface="+mn-lt"/>
                <a:ea typeface="+mn-ea"/>
                <a:cs typeface="+mn-cs"/>
              </a:defRPr>
            </a:lvl7pPr>
            <a:lvl8pPr marL="2400300" algn="l" defTabSz="685800" rtl="0" eaLnBrk="1" latinLnBrk="0" hangingPunct="1">
              <a:defRPr sz="1350" kern="1200">
                <a:solidFill>
                  <a:schemeClr val="dk1">
                    <a:hueOff val="0"/>
                    <a:satOff val="0"/>
                    <a:lumOff val="0"/>
                    <a:alphaOff val="0"/>
                  </a:schemeClr>
                </a:solidFill>
                <a:latin typeface="+mn-lt"/>
                <a:ea typeface="+mn-ea"/>
                <a:cs typeface="+mn-cs"/>
              </a:defRPr>
            </a:lvl8pPr>
            <a:lvl9pPr marL="2743200" algn="l" defTabSz="685800" rtl="0" eaLnBrk="1" latinLnBrk="0" hangingPunct="1">
              <a:defRPr sz="1350" kern="1200">
                <a:solidFill>
                  <a:schemeClr val="dk1">
                    <a:hueOff val="0"/>
                    <a:satOff val="0"/>
                    <a:lumOff val="0"/>
                    <a:alphaOff val="0"/>
                  </a:schemeClr>
                </a:solidFill>
                <a:latin typeface="+mn-lt"/>
                <a:ea typeface="+mn-ea"/>
                <a:cs typeface="+mn-cs"/>
              </a:defRPr>
            </a:lvl9pPr>
          </a:lstStyle>
          <a:p>
            <a:endParaRPr lang="nl-NL" sz="1050" dirty="0"/>
          </a:p>
        </p:txBody>
      </p:sp>
      <p:sp>
        <p:nvSpPr>
          <p:cNvPr id="9" name="Titel 1">
            <a:extLst>
              <a:ext uri="{FF2B5EF4-FFF2-40B4-BE49-F238E27FC236}">
                <a16:creationId xmlns:a16="http://schemas.microsoft.com/office/drawing/2014/main" id="{3FAD268D-1409-6B2F-B259-2D6E7C1D38EF}"/>
              </a:ext>
            </a:extLst>
          </p:cNvPr>
          <p:cNvSpPr txBox="1">
            <a:spLocks/>
          </p:cNvSpPr>
          <p:nvPr/>
        </p:nvSpPr>
        <p:spPr>
          <a:xfrm>
            <a:off x="452862" y="1775104"/>
            <a:ext cx="9086792" cy="1358832"/>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3000" b="1" dirty="0">
                <a:solidFill>
                  <a:schemeClr val="accent1">
                    <a:lumMod val="50000"/>
                  </a:schemeClr>
                </a:solidFill>
              </a:rPr>
              <a:t>Meedenken en Adviseren</a:t>
            </a:r>
          </a:p>
          <a:p>
            <a:r>
              <a:rPr lang="nl-NL" sz="3000" b="1" dirty="0">
                <a:solidFill>
                  <a:schemeClr val="accent1">
                    <a:lumMod val="50000"/>
                  </a:schemeClr>
                </a:solidFill>
              </a:rPr>
              <a:t>op basis van</a:t>
            </a:r>
          </a:p>
          <a:p>
            <a:r>
              <a:rPr lang="nl-NL" sz="3000" b="1" dirty="0">
                <a:solidFill>
                  <a:schemeClr val="accent1">
                    <a:lumMod val="50000"/>
                  </a:schemeClr>
                </a:solidFill>
              </a:rPr>
              <a:t>Eigen Professionaliteit</a:t>
            </a:r>
          </a:p>
        </p:txBody>
      </p:sp>
      <p:pic>
        <p:nvPicPr>
          <p:cNvPr id="11" name="Graphic 10" descr="Hoofd met radertjes met effen opvulling">
            <a:extLst>
              <a:ext uri="{FF2B5EF4-FFF2-40B4-BE49-F238E27FC236}">
                <a16:creationId xmlns:a16="http://schemas.microsoft.com/office/drawing/2014/main" id="{8B37B0A6-829B-AB0F-5FEB-6D7C34F9E4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8003" y="2041543"/>
            <a:ext cx="914400" cy="914400"/>
          </a:xfrm>
          <a:prstGeom prst="rect">
            <a:avLst/>
          </a:prstGeom>
        </p:spPr>
      </p:pic>
    </p:spTree>
    <p:extLst>
      <p:ext uri="{BB962C8B-B14F-4D97-AF65-F5344CB8AC3E}">
        <p14:creationId xmlns:p14="http://schemas.microsoft.com/office/powerpoint/2010/main" val="72714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AB2F9FB-7254-CFDC-EEA4-03CB36731C19}"/>
              </a:ext>
            </a:extLst>
          </p:cNvPr>
          <p:cNvSpPr txBox="1">
            <a:spLocks/>
          </p:cNvSpPr>
          <p:nvPr/>
        </p:nvSpPr>
        <p:spPr>
          <a:xfrm>
            <a:off x="0" y="1740408"/>
            <a:ext cx="9086792" cy="1358832"/>
          </a:xfrm>
          <a:prstGeom prst="rect">
            <a:avLst/>
          </a:prstGeom>
        </p:spPr>
        <p:txBody>
          <a:bodyPr vert="horz" lIns="68580" tIns="34290" rIns="68580" bIns="3429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nl-NL" sz="30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Feedback / reactie geven</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nl-NL" sz="30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op verslag</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nl-NL" sz="30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via de voorzitter</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nl-NL" sz="30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van het bezoekend panel</a:t>
            </a:r>
          </a:p>
        </p:txBody>
      </p:sp>
      <p:sp>
        <p:nvSpPr>
          <p:cNvPr id="6" name="Ovaal 2">
            <a:extLst>
              <a:ext uri="{FF2B5EF4-FFF2-40B4-BE49-F238E27FC236}">
                <a16:creationId xmlns:a16="http://schemas.microsoft.com/office/drawing/2014/main" id="{314D3747-33E3-B72A-21E0-C53A8334629E}"/>
              </a:ext>
            </a:extLst>
          </p:cNvPr>
          <p:cNvSpPr/>
          <p:nvPr/>
        </p:nvSpPr>
        <p:spPr>
          <a:xfrm>
            <a:off x="7100161" y="1599810"/>
            <a:ext cx="1661083" cy="1640029"/>
          </a:xfrm>
          <a:prstGeom prst="ellipse">
            <a:avLst/>
          </a:prstGeom>
        </p:spPr>
        <p:style>
          <a:lnRef idx="0">
            <a:schemeClr val="accent4">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defPPr>
              <a:defRPr lang="nl-NL"/>
            </a:defPPr>
            <a:lvl1pPr marL="0" algn="l" defTabSz="685800" rtl="0" eaLnBrk="1" latinLnBrk="0" hangingPunct="1">
              <a:defRPr sz="1350" kern="1200">
                <a:solidFill>
                  <a:schemeClr val="dk1">
                    <a:hueOff val="0"/>
                    <a:satOff val="0"/>
                    <a:lumOff val="0"/>
                    <a:alphaOff val="0"/>
                  </a:schemeClr>
                </a:solidFill>
                <a:latin typeface="+mn-lt"/>
                <a:ea typeface="+mn-ea"/>
                <a:cs typeface="+mn-cs"/>
              </a:defRPr>
            </a:lvl1pPr>
            <a:lvl2pPr marL="342900" algn="l" defTabSz="685800" rtl="0" eaLnBrk="1" latinLnBrk="0" hangingPunct="1">
              <a:defRPr sz="1350" kern="1200">
                <a:solidFill>
                  <a:schemeClr val="dk1">
                    <a:hueOff val="0"/>
                    <a:satOff val="0"/>
                    <a:lumOff val="0"/>
                    <a:alphaOff val="0"/>
                  </a:schemeClr>
                </a:solidFill>
                <a:latin typeface="+mn-lt"/>
                <a:ea typeface="+mn-ea"/>
                <a:cs typeface="+mn-cs"/>
              </a:defRPr>
            </a:lvl2pPr>
            <a:lvl3pPr marL="685800" algn="l" defTabSz="685800" rtl="0" eaLnBrk="1" latinLnBrk="0" hangingPunct="1">
              <a:defRPr sz="1350" kern="1200">
                <a:solidFill>
                  <a:schemeClr val="dk1">
                    <a:hueOff val="0"/>
                    <a:satOff val="0"/>
                    <a:lumOff val="0"/>
                    <a:alphaOff val="0"/>
                  </a:schemeClr>
                </a:solidFill>
                <a:latin typeface="+mn-lt"/>
                <a:ea typeface="+mn-ea"/>
                <a:cs typeface="+mn-cs"/>
              </a:defRPr>
            </a:lvl3pPr>
            <a:lvl4pPr marL="1028700" algn="l" defTabSz="685800" rtl="0" eaLnBrk="1" latinLnBrk="0" hangingPunct="1">
              <a:defRPr sz="1350" kern="1200">
                <a:solidFill>
                  <a:schemeClr val="dk1">
                    <a:hueOff val="0"/>
                    <a:satOff val="0"/>
                    <a:lumOff val="0"/>
                    <a:alphaOff val="0"/>
                  </a:schemeClr>
                </a:solidFill>
                <a:latin typeface="+mn-lt"/>
                <a:ea typeface="+mn-ea"/>
                <a:cs typeface="+mn-cs"/>
              </a:defRPr>
            </a:lvl4pPr>
            <a:lvl5pPr marL="1371600" algn="l" defTabSz="685800" rtl="0" eaLnBrk="1" latinLnBrk="0" hangingPunct="1">
              <a:defRPr sz="1350" kern="1200">
                <a:solidFill>
                  <a:schemeClr val="dk1">
                    <a:hueOff val="0"/>
                    <a:satOff val="0"/>
                    <a:lumOff val="0"/>
                    <a:alphaOff val="0"/>
                  </a:schemeClr>
                </a:solidFill>
                <a:latin typeface="+mn-lt"/>
                <a:ea typeface="+mn-ea"/>
                <a:cs typeface="+mn-cs"/>
              </a:defRPr>
            </a:lvl5pPr>
            <a:lvl6pPr marL="1714500" algn="l" defTabSz="685800" rtl="0" eaLnBrk="1" latinLnBrk="0" hangingPunct="1">
              <a:defRPr sz="1350" kern="1200">
                <a:solidFill>
                  <a:schemeClr val="dk1">
                    <a:hueOff val="0"/>
                    <a:satOff val="0"/>
                    <a:lumOff val="0"/>
                    <a:alphaOff val="0"/>
                  </a:schemeClr>
                </a:solidFill>
                <a:latin typeface="+mn-lt"/>
                <a:ea typeface="+mn-ea"/>
                <a:cs typeface="+mn-cs"/>
              </a:defRPr>
            </a:lvl6pPr>
            <a:lvl7pPr marL="2057400" algn="l" defTabSz="685800" rtl="0" eaLnBrk="1" latinLnBrk="0" hangingPunct="1">
              <a:defRPr sz="1350" kern="1200">
                <a:solidFill>
                  <a:schemeClr val="dk1">
                    <a:hueOff val="0"/>
                    <a:satOff val="0"/>
                    <a:lumOff val="0"/>
                    <a:alphaOff val="0"/>
                  </a:schemeClr>
                </a:solidFill>
                <a:latin typeface="+mn-lt"/>
                <a:ea typeface="+mn-ea"/>
                <a:cs typeface="+mn-cs"/>
              </a:defRPr>
            </a:lvl7pPr>
            <a:lvl8pPr marL="2400300" algn="l" defTabSz="685800" rtl="0" eaLnBrk="1" latinLnBrk="0" hangingPunct="1">
              <a:defRPr sz="1350" kern="1200">
                <a:solidFill>
                  <a:schemeClr val="dk1">
                    <a:hueOff val="0"/>
                    <a:satOff val="0"/>
                    <a:lumOff val="0"/>
                    <a:alphaOff val="0"/>
                  </a:schemeClr>
                </a:solidFill>
                <a:latin typeface="+mn-lt"/>
                <a:ea typeface="+mn-ea"/>
                <a:cs typeface="+mn-cs"/>
              </a:defRPr>
            </a:lvl8pPr>
            <a:lvl9pPr marL="2743200" algn="l" defTabSz="685800" rtl="0" eaLnBrk="1" latinLnBrk="0" hangingPunct="1">
              <a:defRPr sz="1350" kern="1200">
                <a:solidFill>
                  <a:schemeClr val="dk1">
                    <a:hueOff val="0"/>
                    <a:satOff val="0"/>
                    <a:lumOff val="0"/>
                    <a:alphaOff val="0"/>
                  </a:schemeClr>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pic>
        <p:nvPicPr>
          <p:cNvPr id="14" name="Graphic 13" descr="Potlood met effen opvulling">
            <a:extLst>
              <a:ext uri="{FF2B5EF4-FFF2-40B4-BE49-F238E27FC236}">
                <a16:creationId xmlns:a16="http://schemas.microsoft.com/office/drawing/2014/main" id="{FDAACE18-5305-6753-9DAB-83EEF05F92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3502" y="1962624"/>
            <a:ext cx="914400" cy="914400"/>
          </a:xfrm>
          <a:prstGeom prst="rect">
            <a:avLst/>
          </a:prstGeom>
        </p:spPr>
      </p:pic>
    </p:spTree>
    <p:extLst>
      <p:ext uri="{BB962C8B-B14F-4D97-AF65-F5344CB8AC3E}">
        <p14:creationId xmlns:p14="http://schemas.microsoft.com/office/powerpoint/2010/main" val="1130822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hthoek: afgeronde hoeken 6">
            <a:extLst>
              <a:ext uri="{FF2B5EF4-FFF2-40B4-BE49-F238E27FC236}">
                <a16:creationId xmlns:a16="http://schemas.microsoft.com/office/drawing/2014/main" id="{7A970636-9905-2BF5-2231-A6A07A20A4C0}"/>
              </a:ext>
            </a:extLst>
          </p:cNvPr>
          <p:cNvSpPr txBox="1"/>
          <p:nvPr/>
        </p:nvSpPr>
        <p:spPr>
          <a:xfrm>
            <a:off x="848727" y="998350"/>
            <a:ext cx="8032226" cy="1869422"/>
          </a:xfrm>
          <a:prstGeom prst="rect">
            <a:avLst/>
          </a:prstGeom>
          <a:solidFill>
            <a:schemeClr val="accent1">
              <a:lumMod val="75000"/>
            </a:schemeClr>
          </a:solidFill>
          <a:effectLst>
            <a:softEdge rad="0"/>
          </a:effectLst>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nl-NL" sz="3600" b="1" i="0" u="none" strike="noStrike" kern="1200" cap="none" spc="0" normalizeH="0" baseline="0" noProof="0" dirty="0">
                <a:ln>
                  <a:noFill/>
                </a:ln>
                <a:solidFill>
                  <a:prstClr val="white"/>
                </a:solidFill>
                <a:effectLst/>
                <a:uLnTx/>
                <a:uFillTx/>
                <a:latin typeface="Calibri Light" panose="020F0302020204030204"/>
                <a:ea typeface="+mn-ea"/>
                <a:cs typeface="+mn-cs"/>
              </a:rPr>
              <a:t>Tot slot!</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D58D0A05-8847-E897-514D-80D7455F5E4E}"/>
              </a:ext>
            </a:extLst>
          </p:cNvPr>
          <p:cNvSpPr txBox="1">
            <a:spLocks/>
          </p:cNvSpPr>
          <p:nvPr/>
        </p:nvSpPr>
        <p:spPr>
          <a:xfrm>
            <a:off x="2830089" y="3104856"/>
            <a:ext cx="4069501" cy="895912"/>
          </a:xfrm>
          <a:prstGeom prst="rect">
            <a:avLst/>
          </a:prstGeom>
        </p:spPr>
        <p:txBody>
          <a:bodyPr vert="horz" lIns="68580" tIns="34290" rIns="68580" bIns="3429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5B9BD5">
                    <a:lumMod val="50000"/>
                  </a:srgbClr>
                </a:solidFill>
                <a:effectLst/>
                <a:uLnTx/>
                <a:uFillTx/>
                <a:latin typeface="Calibri Light" panose="020F0302020204030204"/>
                <a:ea typeface="+mj-ea"/>
                <a:cs typeface="+mj-cs"/>
              </a:rPr>
              <a:t>MEERWAARDE VOOR EIGEN PARTNERSCHAP?</a:t>
            </a:r>
          </a:p>
        </p:txBody>
      </p:sp>
    </p:spTree>
    <p:extLst>
      <p:ext uri="{BB962C8B-B14F-4D97-AF65-F5344CB8AC3E}">
        <p14:creationId xmlns:p14="http://schemas.microsoft.com/office/powerpoint/2010/main" val="1560840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hthoek: afgeronde hoeken 6">
            <a:extLst>
              <a:ext uri="{FF2B5EF4-FFF2-40B4-BE49-F238E27FC236}">
                <a16:creationId xmlns:a16="http://schemas.microsoft.com/office/drawing/2014/main" id="{7A970636-9905-2BF5-2231-A6A07A20A4C0}"/>
              </a:ext>
            </a:extLst>
          </p:cNvPr>
          <p:cNvSpPr txBox="1"/>
          <p:nvPr/>
        </p:nvSpPr>
        <p:spPr>
          <a:xfrm>
            <a:off x="790361" y="1329091"/>
            <a:ext cx="7964533" cy="1869422"/>
          </a:xfrm>
          <a:prstGeom prst="rect">
            <a:avLst/>
          </a:prstGeom>
          <a:solidFill>
            <a:schemeClr val="accent1">
              <a:lumMod val="75000"/>
            </a:schemeClr>
          </a:solidFill>
          <a:effectLst>
            <a:softEdge rad="0"/>
          </a:effectLst>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nl-NL" sz="3600" b="1" i="0" u="none" strike="noStrike" kern="1200" cap="none" spc="0" normalizeH="0" baseline="0" noProof="0" dirty="0">
                <a:ln>
                  <a:noFill/>
                </a:ln>
                <a:solidFill>
                  <a:prstClr val="white"/>
                </a:solidFill>
                <a:effectLst/>
                <a:uLnTx/>
                <a:uFillTx/>
                <a:latin typeface="Calibri Light" panose="020F0302020204030204"/>
                <a:ea typeface="+mn-ea"/>
                <a:cs typeface="+mn-cs"/>
              </a:rPr>
              <a:t>4. Open Dialoog</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4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11B1D17-2D3C-8A1A-D5EA-BCAC8567E79B}"/>
              </a:ext>
            </a:extLst>
          </p:cNvPr>
          <p:cNvSpPr txBox="1">
            <a:spLocks/>
          </p:cNvSpPr>
          <p:nvPr/>
        </p:nvSpPr>
        <p:spPr>
          <a:xfrm>
            <a:off x="747409" y="544748"/>
            <a:ext cx="4939868" cy="58053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nl-NL" sz="3600" b="1" dirty="0">
                <a:solidFill>
                  <a:srgbClr val="4472C4">
                    <a:lumMod val="50000"/>
                  </a:srgbClr>
                </a:solidFill>
                <a:latin typeface="Calibri" panose="020F0502020204030204"/>
                <a:ea typeface="+mn-ea"/>
                <a:cs typeface="+mn-cs"/>
              </a:rPr>
              <a:t>Kenmerken dialoog</a:t>
            </a:r>
          </a:p>
        </p:txBody>
      </p:sp>
      <p:sp>
        <p:nvSpPr>
          <p:cNvPr id="6" name="Tijdelijke aanduiding voor inhoud 2">
            <a:extLst>
              <a:ext uri="{FF2B5EF4-FFF2-40B4-BE49-F238E27FC236}">
                <a16:creationId xmlns:a16="http://schemas.microsoft.com/office/drawing/2014/main" id="{ABA77067-4170-3DA4-16DC-78A39AF1E547}"/>
              </a:ext>
            </a:extLst>
          </p:cNvPr>
          <p:cNvSpPr txBox="1">
            <a:spLocks/>
          </p:cNvSpPr>
          <p:nvPr/>
        </p:nvSpPr>
        <p:spPr>
          <a:xfrm>
            <a:off x="747410" y="1254869"/>
            <a:ext cx="4939867" cy="283906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Gelijkwaardigheid tussen gesprekspartners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Bereidheid om naar elkaar te luisteren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Ieder durft en mag zijn mening zeggen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Oordelen worden uitgesteld</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Doel is komen tot inzichten (niet gelijk hebben of krijgen, winnen of verliezen)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Respect voor elkaars normen en waarden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Elkaar laten uitpraten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Het stellen van ”goede” vragen</a:t>
            </a:r>
          </a:p>
        </p:txBody>
      </p:sp>
      <p:sp>
        <p:nvSpPr>
          <p:cNvPr id="2" name="Titel 1">
            <a:extLst>
              <a:ext uri="{FF2B5EF4-FFF2-40B4-BE49-F238E27FC236}">
                <a16:creationId xmlns:a16="http://schemas.microsoft.com/office/drawing/2014/main" id="{E68D7863-6A92-9B6C-5323-8AFC1356CD20}"/>
              </a:ext>
            </a:extLst>
          </p:cNvPr>
          <p:cNvSpPr txBox="1">
            <a:spLocks/>
          </p:cNvSpPr>
          <p:nvPr/>
        </p:nvSpPr>
        <p:spPr>
          <a:xfrm>
            <a:off x="5194570" y="3223756"/>
            <a:ext cx="3628254" cy="1329749"/>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900" b="1" dirty="0" err="1">
                <a:solidFill>
                  <a:schemeClr val="accent1">
                    <a:lumMod val="50000"/>
                  </a:schemeClr>
                </a:solidFill>
              </a:rPr>
              <a:t>Onderzoekende</a:t>
            </a:r>
            <a:r>
              <a:rPr lang="en-US" sz="3900" b="1" dirty="0">
                <a:solidFill>
                  <a:schemeClr val="accent1">
                    <a:lumMod val="50000"/>
                  </a:schemeClr>
                </a:solidFill>
              </a:rPr>
              <a:t> </a:t>
            </a:r>
            <a:r>
              <a:rPr lang="en-US" sz="3900" b="1" dirty="0" err="1">
                <a:solidFill>
                  <a:schemeClr val="accent1">
                    <a:lumMod val="50000"/>
                  </a:schemeClr>
                </a:solidFill>
              </a:rPr>
              <a:t>houding</a:t>
            </a:r>
            <a:endParaRPr lang="en-US" sz="3900" b="1" dirty="0">
              <a:solidFill>
                <a:schemeClr val="accent1">
                  <a:lumMod val="50000"/>
                </a:schemeClr>
              </a:solidFill>
            </a:endParaRPr>
          </a:p>
        </p:txBody>
      </p:sp>
    </p:spTree>
    <p:extLst>
      <p:ext uri="{BB962C8B-B14F-4D97-AF65-F5344CB8AC3E}">
        <p14:creationId xmlns:p14="http://schemas.microsoft.com/office/powerpoint/2010/main" val="528872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31AB772-099E-6905-0088-AF66993E9DCD}"/>
              </a:ext>
            </a:extLst>
          </p:cNvPr>
          <p:cNvSpPr txBox="1">
            <a:spLocks/>
          </p:cNvSpPr>
          <p:nvPr/>
        </p:nvSpPr>
        <p:spPr>
          <a:xfrm>
            <a:off x="727449" y="462525"/>
            <a:ext cx="4939868" cy="96462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nl-NL" sz="3600" b="1" dirty="0">
                <a:solidFill>
                  <a:srgbClr val="4472C4">
                    <a:lumMod val="50000"/>
                  </a:srgbClr>
                </a:solidFill>
                <a:latin typeface="Calibri" panose="020F0502020204030204"/>
                <a:ea typeface="+mn-ea"/>
                <a:cs typeface="+mn-cs"/>
              </a:rPr>
              <a:t>Typen onderzoeksvragen</a:t>
            </a:r>
          </a:p>
        </p:txBody>
      </p:sp>
      <p:sp>
        <p:nvSpPr>
          <p:cNvPr id="6" name="Tijdelijke aanduiding voor inhoud 2">
            <a:extLst>
              <a:ext uri="{FF2B5EF4-FFF2-40B4-BE49-F238E27FC236}">
                <a16:creationId xmlns:a16="http://schemas.microsoft.com/office/drawing/2014/main" id="{4FD45915-78D0-97EE-7EFE-3517C8D9565D}"/>
              </a:ext>
            </a:extLst>
          </p:cNvPr>
          <p:cNvSpPr txBox="1">
            <a:spLocks/>
          </p:cNvSpPr>
          <p:nvPr/>
        </p:nvSpPr>
        <p:spPr>
          <a:xfrm>
            <a:off x="727450" y="1819375"/>
            <a:ext cx="4939867" cy="283906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Beschrijvende vraag</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Verklarende vraag</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Waarderende vraag</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Voorspellende vraag</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257FD86A-6C54-4A88-B2D2-7B971C715909}"/>
              </a:ext>
            </a:extLst>
          </p:cNvPr>
          <p:cNvSpPr txBox="1"/>
          <p:nvPr/>
        </p:nvSpPr>
        <p:spPr>
          <a:xfrm>
            <a:off x="2366744" y="4300271"/>
            <a:ext cx="6601146" cy="461665"/>
          </a:xfrm>
          <a:prstGeom prst="rect">
            <a:avLst/>
          </a:prstGeom>
          <a:noFill/>
        </p:spPr>
        <p:txBody>
          <a:bodyPr wrap="square">
            <a:spAutoFit/>
          </a:bodyPr>
          <a:lstStyle/>
          <a:p>
            <a:r>
              <a:rPr lang="nl-NL" sz="1200" b="0" i="0" u="none" strike="noStrike" kern="1200" dirty="0">
                <a:solidFill>
                  <a:schemeClr val="accent1">
                    <a:lumMod val="60000"/>
                    <a:lumOff val="40000"/>
                  </a:schemeClr>
                </a:solidFill>
                <a:effectLst/>
                <a:latin typeface="+mn-lt"/>
                <a:ea typeface="+mn-ea"/>
                <a:cs typeface="+mn-cs"/>
              </a:rPr>
              <a:t>http://www.knooppuntonderwijs.nl/index.php/component/content/article/2-uncategorised/13-verschillende-onderzoeksvragen</a:t>
            </a:r>
          </a:p>
        </p:txBody>
      </p:sp>
    </p:spTree>
    <p:extLst>
      <p:ext uri="{BB962C8B-B14F-4D97-AF65-F5344CB8AC3E}">
        <p14:creationId xmlns:p14="http://schemas.microsoft.com/office/powerpoint/2010/main" val="3376460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9FAE1E3-6AD8-9FE3-1DA5-2AC9FDF201B7}"/>
              </a:ext>
            </a:extLst>
          </p:cNvPr>
          <p:cNvSpPr txBox="1">
            <a:spLocks/>
          </p:cNvSpPr>
          <p:nvPr/>
        </p:nvSpPr>
        <p:spPr>
          <a:xfrm>
            <a:off x="483039" y="370086"/>
            <a:ext cx="3299821" cy="247332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defRPr/>
            </a:pPr>
            <a:r>
              <a:rPr lang="nl-NL" sz="3600" b="1" dirty="0">
                <a:solidFill>
                  <a:srgbClr val="4472C4">
                    <a:lumMod val="50000"/>
                  </a:srgbClr>
                </a:solidFill>
                <a:latin typeface="Calibri" panose="020F0502020204030204"/>
                <a:ea typeface="+mn-ea"/>
                <a:cs typeface="+mn-cs"/>
              </a:rPr>
              <a:t>Kritisch</a:t>
            </a:r>
          </a:p>
          <a:p>
            <a:pPr algn="l">
              <a:lnSpc>
                <a:spcPct val="100000"/>
              </a:lnSpc>
              <a:defRPr/>
            </a:pPr>
            <a:r>
              <a:rPr lang="nl-NL" sz="3600" b="1" dirty="0">
                <a:solidFill>
                  <a:srgbClr val="4472C4">
                    <a:lumMod val="50000"/>
                  </a:srgbClr>
                </a:solidFill>
                <a:latin typeface="Calibri" panose="020F0502020204030204"/>
                <a:ea typeface="+mn-ea"/>
                <a:cs typeface="+mn-cs"/>
              </a:rPr>
              <a:t>op vraagstelling</a:t>
            </a:r>
          </a:p>
        </p:txBody>
      </p:sp>
      <p:sp>
        <p:nvSpPr>
          <p:cNvPr id="7" name="Tijdelijke aanduiding voor inhoud 2">
            <a:extLst>
              <a:ext uri="{FF2B5EF4-FFF2-40B4-BE49-F238E27FC236}">
                <a16:creationId xmlns:a16="http://schemas.microsoft.com/office/drawing/2014/main" id="{E2009172-6AD5-AFEC-7749-DCF427076ADB}"/>
              </a:ext>
            </a:extLst>
          </p:cNvPr>
          <p:cNvSpPr txBox="1">
            <a:spLocks/>
          </p:cNvSpPr>
          <p:nvPr/>
        </p:nvSpPr>
        <p:spPr>
          <a:xfrm>
            <a:off x="3947246" y="1510753"/>
            <a:ext cx="5073041" cy="2975722"/>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solidFill>
                  <a:schemeClr val="accent1">
                    <a:lumMod val="50000"/>
                  </a:schemeClr>
                </a:solidFill>
              </a:rPr>
              <a:t>Open vragen (+)</a:t>
            </a:r>
          </a:p>
          <a:p>
            <a:pPr lvl="1"/>
            <a:r>
              <a:rPr lang="nl-NL" sz="1600" dirty="0">
                <a:solidFill>
                  <a:schemeClr val="accent1">
                    <a:lumMod val="50000"/>
                  </a:schemeClr>
                </a:solidFill>
              </a:rPr>
              <a:t>Beginnen met hoe, wat wanneer, </a:t>
            </a:r>
            <a:r>
              <a:rPr lang="nl-NL" sz="1600" dirty="0" err="1">
                <a:solidFill>
                  <a:schemeClr val="accent1">
                    <a:lumMod val="50000"/>
                  </a:schemeClr>
                </a:solidFill>
              </a:rPr>
              <a:t>etc</a:t>
            </a:r>
            <a:endParaRPr lang="nl-NL" sz="1600" dirty="0">
              <a:solidFill>
                <a:schemeClr val="accent1">
                  <a:lumMod val="50000"/>
                </a:schemeClr>
              </a:solidFill>
            </a:endParaRPr>
          </a:p>
          <a:p>
            <a:pPr lvl="1"/>
            <a:r>
              <a:rPr lang="nl-NL" sz="1600" dirty="0">
                <a:solidFill>
                  <a:schemeClr val="accent1">
                    <a:lumMod val="50000"/>
                  </a:schemeClr>
                </a:solidFill>
              </a:rPr>
              <a:t>Laten de ander nadenken, stellen de ander centraal</a:t>
            </a:r>
          </a:p>
          <a:p>
            <a:pPr lvl="1"/>
            <a:r>
              <a:rPr lang="nl-NL" sz="1600" dirty="0">
                <a:solidFill>
                  <a:schemeClr val="accent1">
                    <a:lumMod val="50000"/>
                  </a:schemeClr>
                </a:solidFill>
              </a:rPr>
              <a:t>Geschikt om gevoelens, achtergronden en meningen te verkennen</a:t>
            </a:r>
          </a:p>
          <a:p>
            <a:r>
              <a:rPr lang="nl-NL" sz="1600" dirty="0">
                <a:solidFill>
                  <a:schemeClr val="accent1">
                    <a:lumMod val="50000"/>
                  </a:schemeClr>
                </a:solidFill>
              </a:rPr>
              <a:t>Gesloten vragen (+/-)</a:t>
            </a:r>
          </a:p>
          <a:p>
            <a:pPr lvl="1"/>
            <a:r>
              <a:rPr lang="nl-NL" sz="1600" dirty="0">
                <a:solidFill>
                  <a:schemeClr val="accent1">
                    <a:lumMod val="50000"/>
                  </a:schemeClr>
                </a:solidFill>
              </a:rPr>
              <a:t>Gericht op verzamelen feiten</a:t>
            </a:r>
          </a:p>
          <a:p>
            <a:pPr lvl="1"/>
            <a:r>
              <a:rPr lang="nl-NL" sz="1600" dirty="0">
                <a:solidFill>
                  <a:schemeClr val="accent1">
                    <a:lumMod val="50000"/>
                  </a:schemeClr>
                </a:solidFill>
              </a:rPr>
              <a:t>Kort antwoord mogelijk (ja/nee)</a:t>
            </a:r>
          </a:p>
          <a:p>
            <a:pPr lvl="1"/>
            <a:r>
              <a:rPr lang="nl-NL" sz="1600" dirty="0">
                <a:solidFill>
                  <a:schemeClr val="accent1">
                    <a:lumMod val="50000"/>
                  </a:schemeClr>
                </a:solidFill>
              </a:rPr>
              <a:t>Kan suggestief zijn of sturend</a:t>
            </a:r>
          </a:p>
          <a:p>
            <a:r>
              <a:rPr lang="nl-NL" sz="1600" dirty="0">
                <a:solidFill>
                  <a:schemeClr val="accent1">
                    <a:lumMod val="50000"/>
                  </a:schemeClr>
                </a:solidFill>
              </a:rPr>
              <a:t>Suggestieve vragen (-)</a:t>
            </a:r>
          </a:p>
          <a:p>
            <a:pPr lvl="1"/>
            <a:r>
              <a:rPr lang="nl-NL" sz="1600" dirty="0">
                <a:solidFill>
                  <a:schemeClr val="accent1">
                    <a:lumMod val="50000"/>
                  </a:schemeClr>
                </a:solidFill>
              </a:rPr>
              <a:t>Antwoord ligt besloten in de vraag</a:t>
            </a:r>
          </a:p>
          <a:p>
            <a:pPr lvl="1"/>
            <a:r>
              <a:rPr lang="nl-NL" sz="1600" dirty="0">
                <a:solidFill>
                  <a:schemeClr val="accent1">
                    <a:lumMod val="50000"/>
                  </a:schemeClr>
                </a:solidFill>
              </a:rPr>
              <a:t>Is altijd sturend </a:t>
            </a:r>
          </a:p>
          <a:p>
            <a:r>
              <a:rPr lang="nl-NL" sz="1600" dirty="0">
                <a:solidFill>
                  <a:schemeClr val="accent1">
                    <a:lumMod val="50000"/>
                  </a:schemeClr>
                </a:solidFill>
              </a:rPr>
              <a:t>Dubbele vragen (-)</a:t>
            </a:r>
          </a:p>
          <a:p>
            <a:pPr lvl="1"/>
            <a:r>
              <a:rPr lang="nl-NL" sz="1600" dirty="0">
                <a:solidFill>
                  <a:schemeClr val="accent1">
                    <a:lumMod val="50000"/>
                  </a:schemeClr>
                </a:solidFill>
              </a:rPr>
              <a:t>Onduidelijk</a:t>
            </a:r>
          </a:p>
          <a:p>
            <a:pPr lvl="1"/>
            <a:endParaRPr lang="nl-NL" sz="1600" dirty="0">
              <a:solidFill>
                <a:schemeClr val="accent1">
                  <a:lumMod val="50000"/>
                </a:schemeClr>
              </a:solidFill>
            </a:endParaRPr>
          </a:p>
          <a:p>
            <a:endParaRPr lang="nl-NL" sz="1600" dirty="0">
              <a:solidFill>
                <a:schemeClr val="accent1">
                  <a:lumMod val="50000"/>
                </a:schemeClr>
              </a:solidFill>
            </a:endParaRPr>
          </a:p>
        </p:txBody>
      </p:sp>
      <p:sp>
        <p:nvSpPr>
          <p:cNvPr id="3" name="Tekstvak 2">
            <a:extLst>
              <a:ext uri="{FF2B5EF4-FFF2-40B4-BE49-F238E27FC236}">
                <a16:creationId xmlns:a16="http://schemas.microsoft.com/office/drawing/2014/main" id="{CA543C9F-D2AF-1FFB-D32D-131E3FF81185}"/>
              </a:ext>
            </a:extLst>
          </p:cNvPr>
          <p:cNvSpPr txBox="1"/>
          <p:nvPr/>
        </p:nvSpPr>
        <p:spPr>
          <a:xfrm>
            <a:off x="521490" y="3268585"/>
            <a:ext cx="3222919" cy="830997"/>
          </a:xfrm>
          <a:prstGeom prst="rect">
            <a:avLst/>
          </a:prstGeom>
          <a:noFill/>
        </p:spPr>
        <p:txBody>
          <a:bodyPr wrap="square">
            <a:spAutoFit/>
          </a:bodyPr>
          <a:lstStyle/>
          <a:p>
            <a:r>
              <a:rPr lang="nl-NL" sz="1200" dirty="0">
                <a:solidFill>
                  <a:schemeClr val="accent1">
                    <a:lumMod val="60000"/>
                    <a:lumOff val="40000"/>
                  </a:schemeClr>
                </a:solidFill>
              </a:rPr>
              <a:t>https://mens-en-samenleving.infonu.nl/communicatie/72128-open-vragen-of-gesloten-vragen-stellen-bij-een-probleem.html</a:t>
            </a:r>
          </a:p>
        </p:txBody>
      </p:sp>
    </p:spTree>
    <p:extLst>
      <p:ext uri="{BB962C8B-B14F-4D97-AF65-F5344CB8AC3E}">
        <p14:creationId xmlns:p14="http://schemas.microsoft.com/office/powerpoint/2010/main" val="3001843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3411C24-4542-E4C6-377A-360ECE5E59D3}"/>
              </a:ext>
            </a:extLst>
          </p:cNvPr>
          <p:cNvSpPr txBox="1">
            <a:spLocks/>
          </p:cNvSpPr>
          <p:nvPr/>
        </p:nvSpPr>
        <p:spPr>
          <a:xfrm>
            <a:off x="679343" y="296527"/>
            <a:ext cx="4939868" cy="96462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10000"/>
              </a:lnSpc>
              <a:defRPr/>
            </a:pPr>
            <a:r>
              <a:rPr lang="nl-NL" sz="3600" b="1" dirty="0">
                <a:solidFill>
                  <a:srgbClr val="4472C4">
                    <a:lumMod val="50000"/>
                  </a:srgbClr>
                </a:solidFill>
                <a:latin typeface="Calibri" panose="020F0502020204030204"/>
                <a:ea typeface="+mn-ea"/>
                <a:cs typeface="+mn-cs"/>
              </a:rPr>
              <a:t>Tips voor vragen stellen</a:t>
            </a:r>
          </a:p>
        </p:txBody>
      </p:sp>
      <p:sp>
        <p:nvSpPr>
          <p:cNvPr id="4" name="Tijdelijke aanduiding voor inhoud 2">
            <a:extLst>
              <a:ext uri="{FF2B5EF4-FFF2-40B4-BE49-F238E27FC236}">
                <a16:creationId xmlns:a16="http://schemas.microsoft.com/office/drawing/2014/main" id="{21E1C585-15AA-E92B-49EC-6E1FFA22C4CC}"/>
              </a:ext>
            </a:extLst>
          </p:cNvPr>
          <p:cNvSpPr txBox="1">
            <a:spLocks/>
          </p:cNvSpPr>
          <p:nvPr/>
        </p:nvSpPr>
        <p:spPr>
          <a:xfrm>
            <a:off x="679343" y="1456764"/>
            <a:ext cx="7224580" cy="283906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accent1">
                    <a:lumMod val="50000"/>
                  </a:schemeClr>
                </a:solidFill>
              </a:rPr>
              <a:t>Stel open vragen</a:t>
            </a:r>
          </a:p>
          <a:p>
            <a:r>
              <a:rPr lang="nl-NL" sz="2400" dirty="0">
                <a:solidFill>
                  <a:schemeClr val="accent1">
                    <a:lumMod val="50000"/>
                  </a:schemeClr>
                </a:solidFill>
              </a:rPr>
              <a:t>Laat geen oordeel in je vraag doorklinken</a:t>
            </a:r>
          </a:p>
          <a:p>
            <a:r>
              <a:rPr lang="nl-NL" sz="2400" dirty="0">
                <a:solidFill>
                  <a:schemeClr val="accent1">
                    <a:lumMod val="50000"/>
                  </a:schemeClr>
                </a:solidFill>
              </a:rPr>
              <a:t>Stel één vraag tegelijk</a:t>
            </a:r>
          </a:p>
          <a:p>
            <a:r>
              <a:rPr lang="nl-NL" sz="2400" dirty="0">
                <a:solidFill>
                  <a:schemeClr val="accent1">
                    <a:lumMod val="50000"/>
                  </a:schemeClr>
                </a:solidFill>
              </a:rPr>
              <a:t>Vraag door</a:t>
            </a:r>
          </a:p>
          <a:p>
            <a:r>
              <a:rPr lang="nl-NL" sz="2400" dirty="0">
                <a:solidFill>
                  <a:schemeClr val="accent1">
                    <a:lumMod val="50000"/>
                  </a:schemeClr>
                </a:solidFill>
              </a:rPr>
              <a:t>Ben oprecht geïnteresseerd in het antwoord</a:t>
            </a:r>
          </a:p>
          <a:p>
            <a:endParaRPr lang="nl-NL" sz="2400" dirty="0">
              <a:solidFill>
                <a:schemeClr val="accent1">
                  <a:lumMod val="50000"/>
                </a:schemeClr>
              </a:solidFill>
            </a:endParaRPr>
          </a:p>
        </p:txBody>
      </p:sp>
    </p:spTree>
    <p:extLst>
      <p:ext uri="{BB962C8B-B14F-4D97-AF65-F5344CB8AC3E}">
        <p14:creationId xmlns:p14="http://schemas.microsoft.com/office/powerpoint/2010/main" val="3308135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hthoek: afgeronde hoeken 6">
            <a:extLst>
              <a:ext uri="{FF2B5EF4-FFF2-40B4-BE49-F238E27FC236}">
                <a16:creationId xmlns:a16="http://schemas.microsoft.com/office/drawing/2014/main" id="{7A970636-9905-2BF5-2231-A6A07A20A4C0}"/>
              </a:ext>
            </a:extLst>
          </p:cNvPr>
          <p:cNvSpPr txBox="1"/>
          <p:nvPr/>
        </p:nvSpPr>
        <p:spPr>
          <a:xfrm>
            <a:off x="848727" y="998349"/>
            <a:ext cx="4387152" cy="2511923"/>
          </a:xfrm>
          <a:prstGeom prst="rect">
            <a:avLst/>
          </a:prstGeom>
          <a:solidFill>
            <a:schemeClr val="accent1">
              <a:lumMod val="75000"/>
            </a:schemeClr>
          </a:solidFill>
          <a:effectLst>
            <a:softEdge rad="0"/>
          </a:effectLst>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nl-NL" sz="3600" b="1" i="0" u="none" strike="noStrike" kern="1200" cap="none" spc="0" normalizeH="0" baseline="0" noProof="0" dirty="0">
                <a:ln>
                  <a:noFill/>
                </a:ln>
                <a:solidFill>
                  <a:prstClr val="white"/>
                </a:solidFill>
                <a:effectLst/>
                <a:uLnTx/>
                <a:uFillTx/>
                <a:latin typeface="Calibri Light" panose="020F0302020204030204"/>
                <a:ea typeface="+mn-ea"/>
                <a:cs typeface="+mn-cs"/>
              </a:rPr>
              <a:t>5. </a:t>
            </a:r>
            <a:r>
              <a:rPr lang="nl-NL" sz="3600" b="1" kern="1200" dirty="0">
                <a:latin typeface="Calibri Light" panose="020F0302020204030204"/>
              </a:rPr>
              <a:t>Ondersteuning door Platform Samen Opleiden &amp; Professionaliseren</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2" name="Picture 2" descr="Afbeeldingsresultaten voor platformsamenopleiden">
            <a:extLst>
              <a:ext uri="{FF2B5EF4-FFF2-40B4-BE49-F238E27FC236}">
                <a16:creationId xmlns:a16="http://schemas.microsoft.com/office/drawing/2014/main" id="{2AD4DC00-54D9-827B-9B7E-67754F996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290" y="998350"/>
            <a:ext cx="3293410" cy="25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0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hthoek: afgeronde hoeken 6">
            <a:extLst>
              <a:ext uri="{FF2B5EF4-FFF2-40B4-BE49-F238E27FC236}">
                <a16:creationId xmlns:a16="http://schemas.microsoft.com/office/drawing/2014/main" id="{98DF8BE0-7F03-A2BD-556F-0D5B104EAA15}"/>
              </a:ext>
            </a:extLst>
          </p:cNvPr>
          <p:cNvSpPr txBox="1"/>
          <p:nvPr/>
        </p:nvSpPr>
        <p:spPr>
          <a:xfrm>
            <a:off x="897365" y="1436095"/>
            <a:ext cx="7711613" cy="1869422"/>
          </a:xfrm>
          <a:prstGeom prst="rect">
            <a:avLst/>
          </a:prstGeom>
          <a:solidFill>
            <a:schemeClr val="accent1">
              <a:lumMod val="75000"/>
            </a:schemeClr>
          </a:solidFill>
          <a:effectLst>
            <a:softEdge rad="0"/>
          </a:effectLst>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nl-NL" sz="3600" b="1" kern="1200" dirty="0">
                <a:latin typeface="Calibri Light" panose="020F0302020204030204"/>
              </a:rPr>
              <a:t>1. Ontwikkelingsgerichte peer review</a:t>
            </a:r>
            <a:endParaRPr lang="en-US" sz="3600" b="1" kern="1200" dirty="0"/>
          </a:p>
        </p:txBody>
      </p:sp>
    </p:spTree>
    <p:extLst>
      <p:ext uri="{BB962C8B-B14F-4D97-AF65-F5344CB8AC3E}">
        <p14:creationId xmlns:p14="http://schemas.microsoft.com/office/powerpoint/2010/main" val="3212438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9368368-C505-6B09-E0FE-ED55EF0CCA3D}"/>
              </a:ext>
            </a:extLst>
          </p:cNvPr>
          <p:cNvPicPr>
            <a:picLocks noChangeAspect="1"/>
          </p:cNvPicPr>
          <p:nvPr/>
        </p:nvPicPr>
        <p:blipFill>
          <a:blip r:embed="rId4"/>
          <a:stretch>
            <a:fillRect/>
          </a:stretch>
        </p:blipFill>
        <p:spPr>
          <a:xfrm>
            <a:off x="894737" y="539441"/>
            <a:ext cx="7354526" cy="3260627"/>
          </a:xfrm>
          <a:prstGeom prst="rect">
            <a:avLst/>
          </a:prstGeom>
        </p:spPr>
      </p:pic>
      <p:sp>
        <p:nvSpPr>
          <p:cNvPr id="2" name="Tijdelijke aanduiding voor inhoud 2">
            <a:extLst>
              <a:ext uri="{FF2B5EF4-FFF2-40B4-BE49-F238E27FC236}">
                <a16:creationId xmlns:a16="http://schemas.microsoft.com/office/drawing/2014/main" id="{72C2DB36-B3C4-6EA2-1C0A-974495FF3574}"/>
              </a:ext>
            </a:extLst>
          </p:cNvPr>
          <p:cNvSpPr txBox="1">
            <a:spLocks/>
          </p:cNvSpPr>
          <p:nvPr/>
        </p:nvSpPr>
        <p:spPr>
          <a:xfrm>
            <a:off x="5687266" y="3583600"/>
            <a:ext cx="4267199" cy="8983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nl-NL"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PEER REVIEW PLANNER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nl-NL"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nl-NL"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1535DFA5-2E55-514D-700E-35932CEBFCFE}"/>
              </a:ext>
            </a:extLst>
          </p:cNvPr>
          <p:cNvSpPr txBox="1"/>
          <p:nvPr/>
        </p:nvSpPr>
        <p:spPr>
          <a:xfrm>
            <a:off x="2487472" y="4265505"/>
            <a:ext cx="6399589" cy="338554"/>
          </a:xfrm>
          <a:prstGeom prst="rect">
            <a:avLst/>
          </a:prstGeom>
          <a:noFill/>
          <a:ln>
            <a:solidFill>
              <a:schemeClr val="accent1">
                <a:lumMod val="75000"/>
              </a:schemeClr>
            </a:solidFill>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6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5" tooltip="Originele URL: https://www.platformsamenopleiden.nl/wp-content/uploads/2023/01/230125-Stappenplan-Peer-Review-Planner.pdf. Klik of tik als u deze koppeling vertrouwt."/>
              </a:rPr>
              <a:t>230125-Stappenplan-Peer-Review-Planner.pdf (platformsamenopleiden.nl)</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932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122" name="Picture 2" descr="Afbeeldingsresultaten voor platformsamenopleiden">
            <a:extLst>
              <a:ext uri="{FF2B5EF4-FFF2-40B4-BE49-F238E27FC236}">
                <a16:creationId xmlns:a16="http://schemas.microsoft.com/office/drawing/2014/main" id="{2AD4DC00-54D9-827B-9B7E-67754F996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67" y="892276"/>
            <a:ext cx="3293410" cy="2511923"/>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2">
            <a:extLst>
              <a:ext uri="{FF2B5EF4-FFF2-40B4-BE49-F238E27FC236}">
                <a16:creationId xmlns:a16="http://schemas.microsoft.com/office/drawing/2014/main" id="{72C2DB36-B3C4-6EA2-1C0A-974495FF3574}"/>
              </a:ext>
            </a:extLst>
          </p:cNvPr>
          <p:cNvSpPr txBox="1">
            <a:spLocks/>
          </p:cNvSpPr>
          <p:nvPr/>
        </p:nvSpPr>
        <p:spPr>
          <a:xfrm>
            <a:off x="4572000" y="877995"/>
            <a:ext cx="3793681" cy="28390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solidFill>
                  <a:schemeClr val="accent1">
                    <a:lumMod val="50000"/>
                  </a:schemeClr>
                </a:solidFill>
              </a:rPr>
              <a:t>Bezoekende partnerschappen:</a:t>
            </a:r>
          </a:p>
          <a:p>
            <a:pPr lvl="1"/>
            <a:r>
              <a:rPr lang="nl-NL" sz="1400" dirty="0">
                <a:solidFill>
                  <a:schemeClr val="accent1">
                    <a:lumMod val="50000"/>
                  </a:schemeClr>
                </a:solidFill>
              </a:rPr>
              <a:t>Webinar Ontwikkelingsgerichte peer review</a:t>
            </a:r>
          </a:p>
          <a:p>
            <a:pPr lvl="1"/>
            <a:r>
              <a:rPr lang="nl-NL" sz="1400" dirty="0">
                <a:solidFill>
                  <a:schemeClr val="accent1">
                    <a:lumMod val="50000"/>
                  </a:schemeClr>
                </a:solidFill>
              </a:rPr>
              <a:t>Scholing Open Dialoog door expert</a:t>
            </a:r>
          </a:p>
          <a:p>
            <a:r>
              <a:rPr lang="nl-NL" sz="1800" dirty="0">
                <a:solidFill>
                  <a:schemeClr val="accent1">
                    <a:lumMod val="50000"/>
                  </a:schemeClr>
                </a:solidFill>
              </a:rPr>
              <a:t>Ontvangende partnerschappen:</a:t>
            </a:r>
          </a:p>
          <a:p>
            <a:pPr lvl="1"/>
            <a:r>
              <a:rPr lang="nl-NL" sz="1400" dirty="0">
                <a:solidFill>
                  <a:schemeClr val="accent1">
                    <a:lumMod val="50000"/>
                  </a:schemeClr>
                </a:solidFill>
              </a:rPr>
              <a:t>Werksessie met expertbegeleiding gericht op het uitwerken van een Kritische Reflectie</a:t>
            </a:r>
          </a:p>
          <a:p>
            <a:pPr lvl="1"/>
            <a:r>
              <a:rPr lang="nl-NL" sz="1400" dirty="0">
                <a:solidFill>
                  <a:schemeClr val="accent1">
                    <a:lumMod val="50000"/>
                  </a:schemeClr>
                </a:solidFill>
              </a:rPr>
              <a:t>Werksessie met expertbegeleiding gericht op het voorbereiden van het programma van de Peer Reviewdag</a:t>
            </a:r>
          </a:p>
          <a:p>
            <a:pPr marL="457200" lvl="1" indent="0">
              <a:buNone/>
            </a:pPr>
            <a:endParaRPr lang="nl-NL" sz="1100" dirty="0">
              <a:solidFill>
                <a:schemeClr val="accent1">
                  <a:lumMod val="50000"/>
                </a:schemeClr>
              </a:solidFill>
            </a:endParaRPr>
          </a:p>
          <a:p>
            <a:pPr marL="457200" lvl="1" indent="0">
              <a:buNone/>
            </a:pPr>
            <a:endParaRPr lang="nl-NL" sz="1100" dirty="0">
              <a:solidFill>
                <a:schemeClr val="accent1">
                  <a:lumMod val="50000"/>
                </a:schemeClr>
              </a:solidFill>
            </a:endParaRPr>
          </a:p>
        </p:txBody>
      </p:sp>
      <p:sp>
        <p:nvSpPr>
          <p:cNvPr id="3" name="Tekstvak 2">
            <a:extLst>
              <a:ext uri="{FF2B5EF4-FFF2-40B4-BE49-F238E27FC236}">
                <a16:creationId xmlns:a16="http://schemas.microsoft.com/office/drawing/2014/main" id="{D1574459-D0F9-D55A-FF26-70C5FCB60173}"/>
              </a:ext>
            </a:extLst>
          </p:cNvPr>
          <p:cNvSpPr txBox="1"/>
          <p:nvPr/>
        </p:nvSpPr>
        <p:spPr>
          <a:xfrm>
            <a:off x="2500604" y="4029919"/>
            <a:ext cx="6158204" cy="715581"/>
          </a:xfrm>
          <a:prstGeom prst="rect">
            <a:avLst/>
          </a:prstGeom>
          <a:noFill/>
          <a:ln>
            <a:solidFill>
              <a:schemeClr val="accent1"/>
            </a:solidFill>
          </a:ln>
        </p:spPr>
        <p:txBody>
          <a:bodyPr wrap="square" rtlCol="0">
            <a:spAutoFit/>
          </a:bodyPr>
          <a:lstStyle/>
          <a:p>
            <a:r>
              <a:rPr lang="nl-NL" dirty="0"/>
              <a:t>En zie voor meer informatie over de Ontwikkelingsgerichte peer review: </a:t>
            </a:r>
            <a:r>
              <a:rPr lang="nl-NL" dirty="0">
                <a:hlinkClick r:id="rId5"/>
              </a:rPr>
              <a:t>https://www.platformsamenopleiden.nl/dossier/handreiking-ontwikkelingsgerichte-peer-review/</a:t>
            </a:r>
            <a:r>
              <a:rPr lang="nl-NL" dirty="0"/>
              <a:t> </a:t>
            </a:r>
          </a:p>
        </p:txBody>
      </p:sp>
    </p:spTree>
    <p:extLst>
      <p:ext uri="{BB962C8B-B14F-4D97-AF65-F5344CB8AC3E}">
        <p14:creationId xmlns:p14="http://schemas.microsoft.com/office/powerpoint/2010/main" val="958325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07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CAD936A-02E6-4BAD-8B1C-F1C5C5935BE2}"/>
              </a:ext>
            </a:extLst>
          </p:cNvPr>
          <p:cNvPicPr>
            <a:picLocks noChangeAspect="1"/>
          </p:cNvPicPr>
          <p:nvPr/>
        </p:nvPicPr>
        <p:blipFill>
          <a:blip r:embed="rId4"/>
          <a:stretch>
            <a:fillRect/>
          </a:stretch>
        </p:blipFill>
        <p:spPr>
          <a:xfrm>
            <a:off x="2761445" y="326346"/>
            <a:ext cx="5006142" cy="4490807"/>
          </a:xfrm>
          <a:prstGeom prst="rect">
            <a:avLst/>
          </a:prstGeom>
        </p:spPr>
      </p:pic>
    </p:spTree>
    <p:extLst>
      <p:ext uri="{BB962C8B-B14F-4D97-AF65-F5344CB8AC3E}">
        <p14:creationId xmlns:p14="http://schemas.microsoft.com/office/powerpoint/2010/main" val="277483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Afbeelding 7" descr="Afbeelding met kaart&#10;&#10;Automatisch gegenereerde beschrijving">
            <a:extLst>
              <a:ext uri="{FF2B5EF4-FFF2-40B4-BE49-F238E27FC236}">
                <a16:creationId xmlns:a16="http://schemas.microsoft.com/office/drawing/2014/main" id="{D4B04630-7D82-9DEC-4942-C55B5FBC24C1}"/>
              </a:ext>
            </a:extLst>
          </p:cNvPr>
          <p:cNvPicPr>
            <a:picLocks noChangeAspect="1"/>
          </p:cNvPicPr>
          <p:nvPr/>
        </p:nvPicPr>
        <p:blipFill>
          <a:blip r:embed="rId4"/>
          <a:stretch>
            <a:fillRect/>
          </a:stretch>
        </p:blipFill>
        <p:spPr>
          <a:xfrm>
            <a:off x="4528688" y="727004"/>
            <a:ext cx="4591251" cy="3293205"/>
          </a:xfrm>
          <a:prstGeom prst="rect">
            <a:avLst/>
          </a:prstGeom>
          <a:effectLst>
            <a:softEdge rad="31750"/>
          </a:effectLst>
        </p:spPr>
      </p:pic>
      <p:sp>
        <p:nvSpPr>
          <p:cNvPr id="5" name="Tekstvak 4">
            <a:extLst>
              <a:ext uri="{FF2B5EF4-FFF2-40B4-BE49-F238E27FC236}">
                <a16:creationId xmlns:a16="http://schemas.microsoft.com/office/drawing/2014/main" id="{C784D9D8-EF52-3328-1CAC-3EBD201CD868}"/>
              </a:ext>
            </a:extLst>
          </p:cNvPr>
          <p:cNvSpPr txBox="1"/>
          <p:nvPr/>
        </p:nvSpPr>
        <p:spPr>
          <a:xfrm>
            <a:off x="755584" y="727004"/>
            <a:ext cx="3816416" cy="3373359"/>
          </a:xfrm>
          <a:prstGeom prst="rect">
            <a:avLst/>
          </a:prstGeom>
          <a:noFill/>
        </p:spPr>
        <p:txBody>
          <a:bodyPr wrap="square">
            <a:spAutoFit/>
          </a:bodyPr>
          <a:lstStyle/>
          <a:p>
            <a:pPr>
              <a:lnSpc>
                <a:spcPct val="150000"/>
              </a:lnSpc>
            </a:pPr>
            <a:r>
              <a:rPr lang="nl-NL" sz="1800" dirty="0">
                <a:solidFill>
                  <a:srgbClr val="002060"/>
                </a:solidFill>
              </a:rPr>
              <a:t>Partnerschap Samen Opleiden en Professionaliseren is een samenwerking ‘van één of meer opleidingen voor leraren primair respectievelijk voortgezet onderwijs met één of meer scholen voor primair respectievelijk voortgezet en/of beroepsonderwijs’</a:t>
            </a:r>
          </a:p>
        </p:txBody>
      </p:sp>
    </p:spTree>
    <p:extLst>
      <p:ext uri="{BB962C8B-B14F-4D97-AF65-F5344CB8AC3E}">
        <p14:creationId xmlns:p14="http://schemas.microsoft.com/office/powerpoint/2010/main" val="76810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E1514-2BF7-4397-9F7F-DC7E628FB90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2D5AADF-0885-417E-B29D-CAECDB8BEB0B}"/>
              </a:ext>
            </a:extLst>
          </p:cNvPr>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el 1">
            <a:extLst>
              <a:ext uri="{FF2B5EF4-FFF2-40B4-BE49-F238E27FC236}">
                <a16:creationId xmlns:a16="http://schemas.microsoft.com/office/drawing/2014/main" id="{E5A2BAA5-8357-45DC-9870-52EBC8883659}"/>
              </a:ext>
            </a:extLst>
          </p:cNvPr>
          <p:cNvSpPr txBox="1">
            <a:spLocks/>
          </p:cNvSpPr>
          <p:nvPr/>
        </p:nvSpPr>
        <p:spPr>
          <a:xfrm>
            <a:off x="783336" y="476267"/>
            <a:ext cx="7882128" cy="80768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nl-NL" sz="3000" b="1">
                <a:solidFill>
                  <a:srgbClr val="002060"/>
                </a:solidFill>
              </a:rPr>
              <a:t>Peer Review</a:t>
            </a:r>
          </a:p>
        </p:txBody>
      </p:sp>
      <p:pic>
        <p:nvPicPr>
          <p:cNvPr id="2" name="Afbeelding 1">
            <a:extLst>
              <a:ext uri="{FF2B5EF4-FFF2-40B4-BE49-F238E27FC236}">
                <a16:creationId xmlns:a16="http://schemas.microsoft.com/office/drawing/2014/main" id="{44B2E519-60A5-4FA3-B642-256C751FD732}"/>
              </a:ext>
            </a:extLst>
          </p:cNvPr>
          <p:cNvPicPr>
            <a:picLocks noChangeAspect="1"/>
          </p:cNvPicPr>
          <p:nvPr/>
        </p:nvPicPr>
        <p:blipFill>
          <a:blip r:embed="rId4"/>
          <a:stretch>
            <a:fillRect/>
          </a:stretch>
        </p:blipFill>
        <p:spPr>
          <a:xfrm>
            <a:off x="358589" y="923972"/>
            <a:ext cx="8668870" cy="3743261"/>
          </a:xfrm>
          <a:prstGeom prst="rect">
            <a:avLst/>
          </a:prstGeom>
        </p:spPr>
      </p:pic>
    </p:spTree>
    <p:extLst>
      <p:ext uri="{BB962C8B-B14F-4D97-AF65-F5344CB8AC3E}">
        <p14:creationId xmlns:p14="http://schemas.microsoft.com/office/powerpoint/2010/main" val="55244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71076CF-6354-41B6-9181-396651DF277D}"/>
              </a:ext>
            </a:extLst>
          </p:cNvPr>
          <p:cNvSpPr txBox="1"/>
          <p:nvPr/>
        </p:nvSpPr>
        <p:spPr>
          <a:xfrm>
            <a:off x="732826" y="715041"/>
            <a:ext cx="7767995" cy="553998"/>
          </a:xfrm>
          <a:prstGeom prst="rect">
            <a:avLst/>
          </a:prstGeom>
          <a:noFill/>
        </p:spPr>
        <p:txBody>
          <a:bodyPr wrap="square" rtlCol="0">
            <a:spAutoFit/>
          </a:bodyPr>
          <a:lstStyle/>
          <a:p>
            <a:r>
              <a:rPr lang="nl-NL" sz="3000" b="1" dirty="0">
                <a:solidFill>
                  <a:schemeClr val="accent1">
                    <a:lumMod val="50000"/>
                  </a:schemeClr>
                </a:solidFill>
              </a:rPr>
              <a:t>Doel van de ontwikkelingsgerichte peer review</a:t>
            </a:r>
          </a:p>
        </p:txBody>
      </p:sp>
      <p:graphicFrame>
        <p:nvGraphicFramePr>
          <p:cNvPr id="6" name="Tijdelijke aanduiding voor inhoud 2">
            <a:extLst>
              <a:ext uri="{FF2B5EF4-FFF2-40B4-BE49-F238E27FC236}">
                <a16:creationId xmlns:a16="http://schemas.microsoft.com/office/drawing/2014/main" id="{67658D64-591F-4C01-92C4-C950B8F719CF}"/>
              </a:ext>
            </a:extLst>
          </p:cNvPr>
          <p:cNvGraphicFramePr>
            <a:graphicFrameLocks/>
          </p:cNvGraphicFramePr>
          <p:nvPr>
            <p:extLst>
              <p:ext uri="{D42A27DB-BD31-4B8C-83A1-F6EECF244321}">
                <p14:modId xmlns:p14="http://schemas.microsoft.com/office/powerpoint/2010/main" val="4030446436"/>
              </p:ext>
            </p:extLst>
          </p:nvPr>
        </p:nvGraphicFramePr>
        <p:xfrm>
          <a:off x="643179" y="945873"/>
          <a:ext cx="7895095" cy="3401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945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682551F4-EE82-4C92-A864-EC4497B2AF67}"/>
              </a:ext>
            </a:extLst>
          </p:cNvPr>
          <p:cNvSpPr/>
          <p:nvPr/>
        </p:nvSpPr>
        <p:spPr>
          <a:xfrm>
            <a:off x="1341120" y="1615440"/>
            <a:ext cx="1440000" cy="1440000"/>
          </a:xfrm>
          <a:prstGeom prst="ellipse">
            <a:avLst/>
          </a:prstGeom>
          <a:solidFill>
            <a:schemeClr val="accent1">
              <a:lumMod val="40000"/>
              <a:lumOff val="60000"/>
            </a:schemeClr>
          </a:solidFill>
          <a:ln>
            <a:solidFill>
              <a:schemeClr val="accent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nl-NL"/>
          </a:p>
        </p:txBody>
      </p:sp>
      <p:grpSp>
        <p:nvGrpSpPr>
          <p:cNvPr id="8" name="Groep 7">
            <a:extLst>
              <a:ext uri="{FF2B5EF4-FFF2-40B4-BE49-F238E27FC236}">
                <a16:creationId xmlns:a16="http://schemas.microsoft.com/office/drawing/2014/main" id="{D57241F8-CC58-4A9F-AAC5-D1056F588486}"/>
              </a:ext>
            </a:extLst>
          </p:cNvPr>
          <p:cNvGrpSpPr/>
          <p:nvPr/>
        </p:nvGrpSpPr>
        <p:grpSpPr>
          <a:xfrm>
            <a:off x="3146770" y="1615440"/>
            <a:ext cx="4931858" cy="1657181"/>
            <a:chOff x="-138446" y="744242"/>
            <a:chExt cx="4931858" cy="1657181"/>
          </a:xfrm>
        </p:grpSpPr>
        <p:sp>
          <p:nvSpPr>
            <p:cNvPr id="9" name="Rechthoek 8">
              <a:extLst>
                <a:ext uri="{FF2B5EF4-FFF2-40B4-BE49-F238E27FC236}">
                  <a16:creationId xmlns:a16="http://schemas.microsoft.com/office/drawing/2014/main" id="{0772C6A9-2B21-4BDF-92AC-EE497FFA10D5}"/>
                </a:ext>
              </a:extLst>
            </p:cNvPr>
            <p:cNvSpPr/>
            <p:nvPr/>
          </p:nvSpPr>
          <p:spPr>
            <a:xfrm>
              <a:off x="912509" y="1373061"/>
              <a:ext cx="1543886" cy="654982"/>
            </a:xfrm>
            <a:prstGeom prst="rect">
              <a:avLst/>
            </a:pr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2">
                <a:hueOff val="0"/>
                <a:satOff val="0"/>
                <a:lumOff val="0"/>
                <a:alphaOff val="0"/>
              </a:schemeClr>
            </a:fontRef>
          </p:style>
          <p:txBody>
            <a:bodyPr/>
            <a:lstStyle/>
            <a:p>
              <a:endParaRPr lang="nl-NL"/>
            </a:p>
          </p:txBody>
        </p:sp>
        <p:sp>
          <p:nvSpPr>
            <p:cNvPr id="10" name="Tekstvak 9">
              <a:extLst>
                <a:ext uri="{FF2B5EF4-FFF2-40B4-BE49-F238E27FC236}">
                  <a16:creationId xmlns:a16="http://schemas.microsoft.com/office/drawing/2014/main" id="{CCF1E428-AACF-4FB5-9B09-00F033AA5885}"/>
                </a:ext>
              </a:extLst>
            </p:cNvPr>
            <p:cNvSpPr txBox="1"/>
            <p:nvPr/>
          </p:nvSpPr>
          <p:spPr>
            <a:xfrm>
              <a:off x="-138446" y="744242"/>
              <a:ext cx="4931858" cy="1657181"/>
            </a:xfrm>
            <a:prstGeom prst="rect">
              <a:avLst/>
            </a:prstGeom>
          </p:spPr>
          <p:style>
            <a:lnRef idx="0">
              <a:scrgbClr r="0" g="0" b="0"/>
            </a:lnRef>
            <a:fillRef idx="0">
              <a:scrgbClr r="0" g="0" b="0"/>
            </a:fillRef>
            <a:effectRef idx="0">
              <a:scrgbClr r="0" g="0" b="0"/>
            </a:effectRef>
            <a:fontRef idx="minor">
              <a:schemeClr val="accent2">
                <a:hueOff val="0"/>
                <a:satOff val="0"/>
                <a:lumOff val="0"/>
                <a:alphaOff val="0"/>
              </a:schemeClr>
            </a:fontRef>
          </p:style>
          <p:txBody>
            <a:bodyPr spcFirstLastPara="0" vert="horz" wrap="square" lIns="0" tIns="0" rIns="0" bIns="0" numCol="1" spcCol="127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3000" b="1" i="0" u="none" strike="noStrike" kern="1200" cap="none" spc="0" normalizeH="0" baseline="0" noProof="0" dirty="0">
                  <a:ln>
                    <a:noFill/>
                  </a:ln>
                  <a:solidFill>
                    <a:srgbClr val="002060"/>
                  </a:solidFill>
                  <a:effectLst/>
                  <a:uLnTx/>
                  <a:uFillTx/>
                  <a:latin typeface="Calibri" panose="020F0502020204030204"/>
                  <a:ea typeface="+mn-ea"/>
                  <a:cs typeface="+mn-cs"/>
                </a:rPr>
                <a:t>Eigen vragen en uitdagingen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3000" b="1" i="0" u="none" strike="noStrike" kern="1200" cap="none" spc="0" normalizeH="0" baseline="0" noProof="0" dirty="0">
                  <a:ln>
                    <a:noFill/>
                  </a:ln>
                  <a:solidFill>
                    <a:srgbClr val="002060"/>
                  </a:solidFill>
                  <a:effectLst/>
                  <a:uLnTx/>
                  <a:uFillTx/>
                  <a:latin typeface="Calibri" panose="020F0502020204030204"/>
                  <a:ea typeface="+mn-ea"/>
                  <a:cs typeface="+mn-cs"/>
                </a:rPr>
                <a:t>staan centraal</a:t>
              </a:r>
            </a:p>
          </p:txBody>
        </p:sp>
      </p:grpSp>
      <p:sp>
        <p:nvSpPr>
          <p:cNvPr id="11" name="Rechthoek 10" descr="Gloeilamp">
            <a:extLst>
              <a:ext uri="{FF2B5EF4-FFF2-40B4-BE49-F238E27FC236}">
                <a16:creationId xmlns:a16="http://schemas.microsoft.com/office/drawing/2014/main" id="{79CD52E0-31D7-4B95-838F-087690A655E8}"/>
              </a:ext>
            </a:extLst>
          </p:cNvPr>
          <p:cNvSpPr/>
          <p:nvPr/>
        </p:nvSpPr>
        <p:spPr>
          <a:xfrm>
            <a:off x="1524000" y="1807864"/>
            <a:ext cx="1008695" cy="99470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137317"/>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ugblik">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rugblik">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TotalTime>
  <Words>4567</Words>
  <Application>Microsoft Office PowerPoint</Application>
  <PresentationFormat>Diavoorstelling (16:9)</PresentationFormat>
  <Paragraphs>414</Paragraphs>
  <Slides>42</Slides>
  <Notes>41</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42</vt:i4>
      </vt:variant>
    </vt:vector>
  </HeadingPairs>
  <TitlesOfParts>
    <vt:vector size="51" baseType="lpstr">
      <vt:lpstr>Yu Mincho</vt:lpstr>
      <vt:lpstr>Arial</vt:lpstr>
      <vt:lpstr>Calibri</vt:lpstr>
      <vt:lpstr>Calibri Light</vt:lpstr>
      <vt:lpstr>Times New Roman</vt:lpstr>
      <vt:lpstr>Wingdings</vt:lpstr>
      <vt:lpstr>Office-thema</vt:lpstr>
      <vt:lpstr>Terugblik</vt:lpstr>
      <vt:lpstr>Terugblik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Miranda Timmermans</cp:lastModifiedBy>
  <cp:revision>633</cp:revision>
  <cp:lastPrinted>2017-06-19T12:40:24Z</cp:lastPrinted>
  <dcterms:created xsi:type="dcterms:W3CDTF">2017-06-19T12:39:23Z</dcterms:created>
  <dcterms:modified xsi:type="dcterms:W3CDTF">2024-02-02T07:57:11Z</dcterms:modified>
</cp:coreProperties>
</file>