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8" r:id="rId4"/>
    <p:sldId id="259" r:id="rId5"/>
    <p:sldId id="272" r:id="rId6"/>
    <p:sldId id="257" r:id="rId7"/>
    <p:sldId id="273" r:id="rId8"/>
    <p:sldId id="281" r:id="rId9"/>
    <p:sldId id="282" r:id="rId10"/>
    <p:sldId id="283" r:id="rId11"/>
    <p:sldId id="280" r:id="rId12"/>
    <p:sldId id="279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07C4-39EC-439B-8156-47D7F297E70B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612C5-143C-408E-9131-CE5ECFDC8D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40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537AC-1343-4D56-A81C-3DC0559D2F0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6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537AC-1343-4D56-A81C-3DC0559D2F0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C3E0-511A-4EEC-AE58-FDD7EBC0E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88E6C-351E-4E96-AF8B-996E044EB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05997-9C51-459A-8A5D-04256D44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7F66A-2671-4365-8361-A60D8D94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289AA-C275-4FD7-AF6F-09A0783B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8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ABA9-8077-436F-BBD4-161741CF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7CFF4-EE9F-4E8F-AEAB-D2C31ADB4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9F2F-77C3-496D-888C-D400176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56B8F-38EF-4025-B8E3-DDA31FE6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98D1-5E75-4AA0-BD4E-A01EDA4D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26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64AAE-43C2-4123-B20F-9C4A25634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DE2C2-42D5-4103-8828-CBDC235CA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780BA-AB59-4F71-ACBE-B6932F6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CDB51-4A0B-4590-BF02-B07940FA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23CE-DC1D-4B7A-9F7A-8B0779AF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35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09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81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25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130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04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759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13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4FA8-B815-40D1-BD51-C4EC2E81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9F74-A532-4B25-8229-3D0DACAB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80D5-B327-4E51-8FE3-88F1E46D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1DE1-7894-426C-A795-1950AC5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DAFEA-49F5-4951-8824-B07BE20F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11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627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61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17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5A27-37C6-4E08-AFFE-F8369F23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F13A3-71D5-45DD-84B5-E288C6DC3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6E385-0E48-4EBF-B2D3-26A4E8BD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48BC4-CFA3-40D0-9FA5-BECC668D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47BF-47DD-4C5E-A119-D6BA9D20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98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B133-F74A-40E5-A0DB-C53AD651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837C1-3026-4888-A7A4-33D3A39DB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6211E-5EC5-4717-94FB-5F458527F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162FB-D66F-431B-84FB-2CFA4C76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0AC87-7CC3-437D-8F6B-90AAC4FB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3AB8B-5BD1-4C96-83C7-0D3C6CD0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5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B0FE-EE11-46B0-B2F4-D4C82FF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313AE-34EB-425D-8616-C11C0B450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310EB-0DA8-498F-80B6-E6BCEF147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1FDAF-E1E3-48D3-99D5-087D63BD2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ED9F6-9C64-4263-85E8-A085137E3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A363E-144C-4130-9AF7-D9DF75E7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94A79-6EF8-4895-98F2-07F6B92F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0665A-1D22-4437-9B53-BF43A2B2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BE33-E535-4417-BB28-25F63D48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54C82D-177C-406E-BBA9-FB776769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5EF39-B95D-4AD2-9B77-733A5E1C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B2A65-F69D-45F3-B01A-AA9F93CE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21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BBA89-32F6-4544-8EA5-F14851A4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942AD-F070-4C94-83B4-915CA485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A2285-ABAA-468F-930B-B530E133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60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FC7B-43C1-4E71-86D9-51196738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6C5D1-0F98-4CD1-AD46-D18D89F43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6F747-599A-41C8-AC58-DCA4F6586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FF1B8-8B1A-4578-9595-32AD88FD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20BE6-8535-4A0A-A9EB-F35473D7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85157-52C4-4468-BDF1-D69D6A68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15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F3D5-2019-431C-85ED-665F5B6C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838E3-87F2-4D29-B5A4-6C54814E8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8BC94-6035-499B-BE0F-BCC34D755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24DE2-7B7F-4D1D-9ED5-3FF01731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2AEBD-3D93-4172-A39E-BBF493E7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9610A-8931-41B8-A4C3-F8BBEAFE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23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2A030-A0BC-4258-ADA7-F185ED99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0D314-1C88-4F9D-BB36-A32BA397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7489-B59B-4CF4-BD49-1C8941C28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21F9-078E-4183-B9EB-3BAE53EB142A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15D35-E43D-46FA-8786-C78119318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FEDF2-42C2-4F0A-81D7-0A91EEBDC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BF3F-0ABA-48DA-886A-67588C2C4B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39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41E17-A19E-4CB8-AF42-7F2F098389F8}" type="datetimeFigureOut">
              <a:rPr lang="nl-NL" smtClean="0"/>
              <a:t>14-10-2020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748C8-2D06-4513-8AE7-203474F0F5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26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geleidingstartendeleraren.nl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6325-DB83-40CD-916A-D5FED190C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Verbinding Samen Opleiden &amp; begeleiding starters; in gesprek met de werkgroep BSL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24DF8-CE36-4AFB-AF56-782476E9A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Maandag 5 oktober </a:t>
            </a:r>
          </a:p>
          <a:p>
            <a:r>
              <a:rPr lang="nl-NL" dirty="0"/>
              <a:t>Gesprekstafel15.15-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3459B-4006-437D-B055-C8D2B04C3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5" t="20833" r="66015" b="44352"/>
          <a:stretch/>
        </p:blipFill>
        <p:spPr>
          <a:xfrm>
            <a:off x="1647824" y="3714750"/>
            <a:ext cx="2895601" cy="238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635BC-61A1-4FFE-A2DC-8A425036E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75" y="5426075"/>
            <a:ext cx="52959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6301-1620-47CF-91F0-63E1367F5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6" y="1262917"/>
            <a:ext cx="9386951" cy="3426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 err="1"/>
              <a:t>Good</a:t>
            </a:r>
            <a:r>
              <a:rPr lang="nl-NL" sz="4400" dirty="0"/>
              <a:t> </a:t>
            </a:r>
            <a:r>
              <a:rPr lang="nl-NL" sz="4400" dirty="0" err="1"/>
              <a:t>Practice</a:t>
            </a:r>
            <a:r>
              <a:rPr lang="nl-NL" sz="4400" dirty="0"/>
              <a:t> regio Eindhoven/Tilburg</a:t>
            </a:r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r>
              <a:rPr lang="nl-NL" sz="4400" dirty="0"/>
              <a:t>Opleidingsschool TRION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F6935-50AA-43EB-B998-8B92F049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5426075"/>
            <a:ext cx="52959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9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46" y="292232"/>
            <a:ext cx="11151026" cy="985584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nl-NL" sz="2600" b="1" dirty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nl-NL" sz="2600" b="1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nl-NL" sz="4000" dirty="0">
                <a:solidFill>
                  <a:srgbClr val="C00000"/>
                </a:solidFill>
                <a:sym typeface="Wingdings" panose="05000000000000000000" pitchFamily="2" charset="2"/>
              </a:rPr>
              <a:t>Regio BSL Tilburg/Eindhoven </a:t>
            </a:r>
            <a:r>
              <a:rPr lang="nl-NL" sz="2600" b="1" dirty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nl-NL" sz="2600" b="1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nl-NL" sz="2200" dirty="0">
                <a:sym typeface="Wingdings" panose="05000000000000000000" pitchFamily="2" charset="2"/>
              </a:rPr>
              <a:t>Centrale focus   Ondersteunen van de begeleiding door de schoolcoaches</a:t>
            </a:r>
            <a:br>
              <a:rPr lang="nl-NL" sz="2200" dirty="0">
                <a:sym typeface="Wingdings" panose="05000000000000000000" pitchFamily="2" charset="2"/>
              </a:rPr>
            </a:br>
            <a:r>
              <a:rPr lang="nl-NL" sz="2200" dirty="0">
                <a:sym typeface="Wingdings" panose="05000000000000000000" pitchFamily="2" charset="2"/>
              </a:rPr>
              <a:t>Samen ontwikkelen en contextrijk maken en ondersteuning schoolcoaches</a:t>
            </a:r>
            <a:endParaRPr lang="nl-NL" sz="2200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04" y="2051539"/>
            <a:ext cx="7704856" cy="37177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3436256" y="2181844"/>
            <a:ext cx="533260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Jaar 2 en/of  3: SAMEN LEREN IN PLG  (bv </a:t>
            </a:r>
            <a:r>
              <a:rPr lang="nl-NL" sz="1400" b="1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lesson</a:t>
            </a:r>
            <a:r>
              <a:rPr lang="nl-NL" sz="1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sz="1400" b="1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study</a:t>
            </a:r>
            <a:r>
              <a:rPr lang="nl-NL" sz="1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nl-NL" sz="13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Beginner + vakcollega’s (eigen school of </a:t>
            </a:r>
            <a:r>
              <a:rPr lang="nl-NL" sz="13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bovenschools</a:t>
            </a:r>
            <a:r>
              <a:rPr lang="nl-NL" sz="13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nl-NL" sz="14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Doel  </a:t>
            </a:r>
            <a:r>
              <a:rPr lang="nl-NL" sz="14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</a:t>
            </a:r>
            <a:r>
              <a:rPr lang="nl-NL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sz="14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verdiepen van (vak)didactische kennis (PCK)</a:t>
            </a:r>
          </a:p>
          <a:p>
            <a:r>
              <a:rPr lang="nl-NL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Input BSL </a:t>
            </a:r>
            <a:r>
              <a:rPr lang="nl-NL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</a:t>
            </a:r>
            <a:r>
              <a:rPr lang="nl-NL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samen</a:t>
            </a:r>
            <a:r>
              <a:rPr lang="nl-NL" sz="1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ontwerp en + (vak)didactische input</a:t>
            </a:r>
            <a:endParaRPr lang="nl-NL" sz="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461081" y="3322063"/>
            <a:ext cx="530778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Jaar 2 en/of  3: SAMEN LEREN IN VIDEOCLUB      </a:t>
            </a:r>
          </a:p>
          <a:p>
            <a:r>
              <a:rPr lang="nl-NL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Beginner + collega’s (eigen school)</a:t>
            </a:r>
          </a:p>
          <a:p>
            <a:r>
              <a:rPr lang="nl-NL" sz="14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Doel  </a:t>
            </a:r>
            <a:r>
              <a:rPr lang="nl-NL" sz="14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</a:t>
            </a:r>
            <a:r>
              <a:rPr lang="nl-NL" sz="14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ontwikkelen van reflectieve praktijk</a:t>
            </a:r>
          </a:p>
          <a:p>
            <a:r>
              <a:rPr lang="nl-NL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Input BSL </a:t>
            </a:r>
            <a:r>
              <a:rPr lang="nl-NL" sz="1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</a:t>
            </a:r>
            <a:r>
              <a:rPr lang="nl-NL" sz="1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nl-NL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samen</a:t>
            </a:r>
            <a:r>
              <a:rPr lang="nl-NL" sz="1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ontwerpen en contextrijk maken</a:t>
            </a:r>
          </a:p>
          <a:p>
            <a:endParaRPr lang="nl-NL" sz="8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461081" y="4399281"/>
            <a:ext cx="529633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Jaar 1 (+ maatwerk) : COACHING (met videofeedback)</a:t>
            </a:r>
          </a:p>
          <a:p>
            <a:r>
              <a:rPr lang="nl-NL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Starter + coach</a:t>
            </a:r>
          </a:p>
          <a:p>
            <a:r>
              <a:rPr lang="nl-NL" sz="14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Doel  </a:t>
            </a:r>
            <a:r>
              <a:rPr lang="nl-NL" sz="14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</a:t>
            </a:r>
            <a:r>
              <a:rPr lang="nl-NL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sz="14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directe </a:t>
            </a:r>
            <a:r>
              <a:rPr lang="nl-NL" sz="1400" b="1" dirty="0" err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werkcoaching</a:t>
            </a:r>
            <a:r>
              <a:rPr lang="nl-NL" sz="14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en ondersteuning</a:t>
            </a:r>
          </a:p>
          <a:p>
            <a:r>
              <a:rPr lang="nl-NL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Input  BSL </a:t>
            </a:r>
            <a:r>
              <a:rPr lang="nl-NL" sz="1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nl-NL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coach trainingen A en B (videofeedback</a:t>
            </a:r>
            <a:r>
              <a:rPr lang="nl-NL" sz="1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)</a:t>
            </a:r>
            <a:endParaRPr lang="nl-NL" sz="10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461081" y="3161922"/>
            <a:ext cx="5436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3461081" y="4269831"/>
            <a:ext cx="5436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436256" y="5353388"/>
            <a:ext cx="5461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60" y="5892109"/>
            <a:ext cx="2952328" cy="765751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/>
        </p:nvCxnSpPr>
        <p:spPr>
          <a:xfrm>
            <a:off x="9366737" y="3127224"/>
            <a:ext cx="468923" cy="0"/>
          </a:xfrm>
          <a:prstGeom prst="line">
            <a:avLst/>
          </a:prstGeom>
          <a:ln w="76200">
            <a:solidFill>
              <a:srgbClr val="0000FF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9319844" y="2651203"/>
            <a:ext cx="468923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9366738" y="3578169"/>
            <a:ext cx="468923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9835660" y="2497314"/>
            <a:ext cx="207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Programma beginner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9926724" y="3424281"/>
            <a:ext cx="187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BSL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9888413" y="3008033"/>
            <a:ext cx="187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 programma</a:t>
            </a:r>
          </a:p>
        </p:txBody>
      </p:sp>
      <p:cxnSp>
        <p:nvCxnSpPr>
          <p:cNvPr id="23" name="Rechte verbindingslijn 22"/>
          <p:cNvCxnSpPr/>
          <p:nvPr/>
        </p:nvCxnSpPr>
        <p:spPr>
          <a:xfrm flipH="1">
            <a:off x="2567354" y="2039816"/>
            <a:ext cx="6330063" cy="117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10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541687" y="179343"/>
            <a:ext cx="8944707" cy="863823"/>
          </a:xfrm>
        </p:spPr>
        <p:txBody>
          <a:bodyPr>
            <a:normAutofit fontScale="90000"/>
          </a:bodyPr>
          <a:lstStyle/>
          <a:p>
            <a:pPr algn="l"/>
            <a:r>
              <a:rPr lang="nl-NL" sz="2400" b="1" dirty="0">
                <a:solidFill>
                  <a:srgbClr val="C00000"/>
                </a:solidFill>
              </a:rPr>
              <a:t> </a:t>
            </a:r>
            <a:br>
              <a:rPr lang="nl-NL" sz="2400" b="1" dirty="0">
                <a:solidFill>
                  <a:srgbClr val="C00000"/>
                </a:solidFill>
              </a:rPr>
            </a:br>
            <a:r>
              <a:rPr lang="nl-NL" sz="2400" b="1" dirty="0">
                <a:solidFill>
                  <a:srgbClr val="C00000"/>
                </a:solidFill>
              </a:rPr>
              <a:t>Begeleiden op de werkplek</a:t>
            </a:r>
            <a:r>
              <a:rPr lang="nl-NL" sz="2400" dirty="0">
                <a:solidFill>
                  <a:srgbClr val="C00000"/>
                </a:solidFill>
              </a:rPr>
              <a:t>:</a:t>
            </a:r>
            <a:br>
              <a:rPr lang="nl-NL" sz="2400" dirty="0">
                <a:solidFill>
                  <a:srgbClr val="C00000"/>
                </a:solidFill>
              </a:rPr>
            </a:br>
            <a:r>
              <a:rPr lang="nl-NL" sz="3100" b="1" dirty="0">
                <a:solidFill>
                  <a:srgbClr val="C00000"/>
                </a:solidFill>
                <a:latin typeface="Calibri" panose="020F0502020204030204" pitchFamily="34" charset="0"/>
              </a:rPr>
              <a:t>Ontwerpprincipes</a:t>
            </a:r>
            <a:r>
              <a:rPr lang="nl-NL" sz="2400" dirty="0">
                <a:solidFill>
                  <a:srgbClr val="C00000"/>
                </a:solidFill>
              </a:rPr>
              <a:t> </a:t>
            </a:r>
            <a:r>
              <a:rPr lang="nl-NL" sz="3100" b="1" dirty="0">
                <a:solidFill>
                  <a:srgbClr val="C00000"/>
                </a:solidFill>
                <a:latin typeface="Calibri" panose="020F0502020204030204" pitchFamily="34" charset="0"/>
              </a:rPr>
              <a:t>programma’s</a:t>
            </a:r>
            <a:r>
              <a:rPr lang="nl-NL" sz="2400" dirty="0">
                <a:solidFill>
                  <a:srgbClr val="C00000"/>
                </a:solidFill>
              </a:rPr>
              <a:t>  ( bv. </a:t>
            </a:r>
            <a:r>
              <a:rPr lang="nl-NL" altLang="en-US" sz="3100" dirty="0">
                <a:solidFill>
                  <a:srgbClr val="C00000"/>
                </a:solidFill>
                <a:latin typeface="Calibri" panose="020F0502020204030204" pitchFamily="34" charset="0"/>
              </a:rPr>
              <a:t>Videoclub)</a:t>
            </a:r>
            <a:br>
              <a:rPr lang="nl-NL" altLang="en-US" sz="31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nl-NL" altLang="en-US" sz="3100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9608" y="1138380"/>
            <a:ext cx="9612115" cy="5514669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nl-NL" sz="105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>
              <a:buNone/>
              <a:defRPr/>
            </a:pPr>
            <a:r>
              <a:rPr lang="nl-NL" b="1" dirty="0" err="1"/>
              <a:t>Intergeneratieve</a:t>
            </a:r>
            <a:r>
              <a:rPr lang="nl-NL" dirty="0"/>
              <a:t> </a:t>
            </a:r>
            <a:r>
              <a:rPr lang="nl-NL" b="1" dirty="0"/>
              <a:t>dialoog in drietallen </a:t>
            </a:r>
            <a:r>
              <a:rPr lang="nl-NL" b="1" dirty="0">
                <a:sym typeface="Wingdings" panose="05000000000000000000" pitchFamily="2" charset="2"/>
              </a:rPr>
              <a:t></a:t>
            </a:r>
            <a:endParaRPr lang="nl-NL" b="1" dirty="0"/>
          </a:p>
          <a:p>
            <a:pPr lvl="2">
              <a:defRPr/>
            </a:pPr>
            <a:r>
              <a:rPr lang="nl-NL" dirty="0">
                <a:solidFill>
                  <a:srgbClr val="002060"/>
                </a:solidFill>
              </a:rPr>
              <a:t>rond </a:t>
            </a:r>
            <a:r>
              <a:rPr lang="nl-NL" b="1" dirty="0">
                <a:solidFill>
                  <a:srgbClr val="0000FF"/>
                </a:solidFill>
              </a:rPr>
              <a:t>individuele leervragen</a:t>
            </a:r>
          </a:p>
          <a:p>
            <a:pPr lvl="2">
              <a:defRPr/>
            </a:pPr>
            <a:r>
              <a:rPr lang="nl-NL" dirty="0">
                <a:solidFill>
                  <a:srgbClr val="002060"/>
                </a:solidFill>
              </a:rPr>
              <a:t>input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dirty="0"/>
              <a:t>feedback  </a:t>
            </a:r>
            <a:r>
              <a:rPr lang="nl-NL" dirty="0" err="1"/>
              <a:t>mbv</a:t>
            </a:r>
            <a:r>
              <a:rPr lang="nl-NL" dirty="0"/>
              <a:t> </a:t>
            </a:r>
            <a:r>
              <a:rPr lang="nl-NL" b="1" dirty="0">
                <a:solidFill>
                  <a:srgbClr val="0000FF"/>
                </a:solidFill>
              </a:rPr>
              <a:t>video-opnamen </a:t>
            </a:r>
            <a:r>
              <a:rPr lang="nl-NL" dirty="0">
                <a:solidFill>
                  <a:srgbClr val="002060"/>
                </a:solidFill>
              </a:rPr>
              <a:t>van eigen klassenpraktijk</a:t>
            </a:r>
          </a:p>
          <a:p>
            <a:pPr lvl="2">
              <a:defRPr/>
            </a:pPr>
            <a:r>
              <a:rPr lang="nl-NL" dirty="0"/>
              <a:t>met </a:t>
            </a:r>
            <a:r>
              <a:rPr lang="nl-NL" b="1" dirty="0">
                <a:solidFill>
                  <a:srgbClr val="0000FF"/>
                </a:solidFill>
              </a:rPr>
              <a:t>wisselende goed beschreven rollen</a:t>
            </a:r>
            <a:endParaRPr lang="nl-NL" dirty="0">
              <a:solidFill>
                <a:srgbClr val="002060"/>
              </a:solidFill>
            </a:endParaRPr>
          </a:p>
          <a:p>
            <a:pPr marL="914400" lvl="2" indent="0">
              <a:buNone/>
              <a:defRPr/>
            </a:pPr>
            <a:r>
              <a:rPr lang="nl-NL" dirty="0">
                <a:solidFill>
                  <a:srgbClr val="002060"/>
                </a:solidFill>
              </a:rPr>
              <a:t>    (inbrenger /  peercoach  /  observant-procesbewaker)</a:t>
            </a:r>
          </a:p>
          <a:p>
            <a:pPr lvl="2">
              <a:defRPr/>
            </a:pPr>
            <a:endParaRPr lang="nl-NL" sz="900" dirty="0">
              <a:solidFill>
                <a:srgbClr val="002060"/>
              </a:solidFill>
            </a:endParaRPr>
          </a:p>
          <a:p>
            <a:pPr marL="457200" lvl="1" indent="0">
              <a:buNone/>
              <a:defRPr/>
            </a:pPr>
            <a:r>
              <a:rPr lang="nl-NL" b="1" dirty="0">
                <a:solidFill>
                  <a:srgbClr val="002060"/>
                </a:solidFill>
              </a:rPr>
              <a:t>Gespreks-protocollen gericht op </a:t>
            </a:r>
            <a:r>
              <a:rPr lang="nl-NL" b="1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</a:p>
          <a:p>
            <a:pPr marL="1200150" lvl="2" indent="-342900">
              <a:defRPr/>
            </a:pPr>
            <a:r>
              <a:rPr lang="nl-NL" b="1" dirty="0">
                <a:solidFill>
                  <a:srgbClr val="0000FF"/>
                </a:solidFill>
              </a:rPr>
              <a:t>onderzoeken </a:t>
            </a:r>
            <a:r>
              <a:rPr lang="nl-NL" dirty="0"/>
              <a:t>van het </a:t>
            </a:r>
            <a:r>
              <a:rPr lang="nl-NL" b="1" dirty="0">
                <a:solidFill>
                  <a:srgbClr val="0000FF"/>
                </a:solidFill>
              </a:rPr>
              <a:t>videobeeld</a:t>
            </a:r>
            <a:endParaRPr lang="nl-NL" dirty="0">
              <a:solidFill>
                <a:srgbClr val="002060"/>
              </a:solidFill>
            </a:endParaRPr>
          </a:p>
          <a:p>
            <a:pPr marL="1200150" lvl="2" indent="-342900">
              <a:defRPr/>
            </a:pPr>
            <a:r>
              <a:rPr lang="nl-NL" b="1" dirty="0">
                <a:solidFill>
                  <a:srgbClr val="0000FF"/>
                </a:solidFill>
              </a:rPr>
              <a:t>verbreden </a:t>
            </a:r>
            <a:r>
              <a:rPr lang="nl-NL" dirty="0"/>
              <a:t>en</a:t>
            </a:r>
            <a:r>
              <a:rPr lang="nl-NL" b="1" dirty="0">
                <a:solidFill>
                  <a:srgbClr val="0000FF"/>
                </a:solidFill>
              </a:rPr>
              <a:t> verdiepen reflectie  </a:t>
            </a:r>
            <a:endParaRPr lang="nl-NL" sz="2400" dirty="0">
              <a:solidFill>
                <a:srgbClr val="002060"/>
              </a:solidFill>
            </a:endParaRPr>
          </a:p>
          <a:p>
            <a:pPr marL="1200150" lvl="2" indent="-342900">
              <a:defRPr/>
            </a:pPr>
            <a:r>
              <a:rPr lang="nl-NL" b="1" dirty="0">
                <a:solidFill>
                  <a:srgbClr val="0000FF"/>
                </a:solidFill>
              </a:rPr>
              <a:t>creëren gelijkwaardigheid </a:t>
            </a:r>
            <a:r>
              <a:rPr lang="nl-NL" dirty="0"/>
              <a:t>en</a:t>
            </a:r>
            <a:r>
              <a:rPr lang="nl-NL" b="1" dirty="0">
                <a:solidFill>
                  <a:srgbClr val="0000FF"/>
                </a:solidFill>
              </a:rPr>
              <a:t> veilige leersituatie</a:t>
            </a:r>
          </a:p>
          <a:p>
            <a:pPr lvl="1">
              <a:defRPr/>
            </a:pPr>
            <a:endParaRPr lang="nl-NL" sz="9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>
              <a:buNone/>
              <a:defRPr/>
            </a:pPr>
            <a:r>
              <a:rPr lang="nl-NL" b="1" dirty="0"/>
              <a:t>Tijdens traject centrale bijeenkomsten </a:t>
            </a:r>
            <a:r>
              <a:rPr lang="nl-NL" b="1" dirty="0">
                <a:sym typeface="Wingdings" panose="05000000000000000000" pitchFamily="2" charset="2"/>
              </a:rPr>
              <a:t> </a:t>
            </a:r>
            <a:endParaRPr lang="nl-NL" b="1" dirty="0"/>
          </a:p>
          <a:p>
            <a:pPr marL="1200150" lvl="2" indent="-342900">
              <a:defRPr/>
            </a:pPr>
            <a:r>
              <a:rPr lang="nl-NL" b="1" dirty="0">
                <a:solidFill>
                  <a:srgbClr val="0000FF"/>
                </a:solidFill>
              </a:rPr>
              <a:t>trainen peer-coach rol  van deelnemers en onderzoekende houding   </a:t>
            </a:r>
          </a:p>
          <a:p>
            <a:pPr marL="1200150" lvl="2" indent="-342900">
              <a:defRPr/>
            </a:pPr>
            <a:r>
              <a:rPr lang="nl-NL" b="1" dirty="0">
                <a:solidFill>
                  <a:srgbClr val="0000FF"/>
                </a:solidFill>
              </a:rPr>
              <a:t>delen resultaten</a:t>
            </a:r>
          </a:p>
          <a:p>
            <a:pPr marL="457200" lvl="1" indent="0">
              <a:buNone/>
              <a:defRPr/>
            </a:pPr>
            <a:endParaRPr lang="nl-NL" sz="1000" dirty="0">
              <a:solidFill>
                <a:srgbClr val="002060"/>
              </a:solidFill>
            </a:endParaRPr>
          </a:p>
          <a:p>
            <a:pPr lvl="1"/>
            <a:endParaRPr lang="nl-NL" sz="9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defRPr/>
            </a:pPr>
            <a:endParaRPr lang="nl-NL" sz="2000" dirty="0"/>
          </a:p>
          <a:p>
            <a:pPr marL="0" indent="0">
              <a:buNone/>
              <a:defRPr/>
            </a:pPr>
            <a:endParaRPr lang="nl-NL" sz="2400" dirty="0"/>
          </a:p>
          <a:p>
            <a:pPr marL="0" indent="0">
              <a:buNone/>
              <a:defRPr/>
            </a:pP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45" y="5887298"/>
            <a:ext cx="2952328" cy="7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6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0628" y="404665"/>
            <a:ext cx="5410944" cy="794051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002060"/>
                </a:solidFill>
              </a:rPr>
              <a:t>Concretisering in TRION</a:t>
            </a:r>
            <a:br>
              <a:rPr lang="nl-NL" sz="3600" dirty="0">
                <a:solidFill>
                  <a:srgbClr val="002060"/>
                </a:solidFill>
              </a:rPr>
            </a:br>
            <a:r>
              <a:rPr lang="nl-NL" sz="3600" dirty="0">
                <a:solidFill>
                  <a:srgbClr val="002060"/>
                </a:solidFill>
              </a:rPr>
              <a:t>Leergroepen en dialoog</a:t>
            </a: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2669" y="2120376"/>
            <a:ext cx="8947827" cy="3900912"/>
          </a:xfrm>
        </p:spPr>
        <p:txBody>
          <a:bodyPr>
            <a:normAutofit/>
          </a:bodyPr>
          <a:lstStyle/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Leren van en met elkaar </a:t>
            </a:r>
          </a:p>
          <a:p>
            <a:pPr marL="400050" lvl="2" indent="0">
              <a:buClr>
                <a:srgbClr val="DAA600"/>
              </a:buClr>
              <a:buNone/>
            </a:pPr>
            <a:r>
              <a:rPr lang="nl-NL" sz="2800" dirty="0">
                <a:solidFill>
                  <a:srgbClr val="002060"/>
                </a:solidFill>
              </a:rPr>
              <a:t>      in een open en veilige leeromgeving</a:t>
            </a:r>
          </a:p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endParaRPr lang="nl-NL" sz="1200" dirty="0">
              <a:solidFill>
                <a:srgbClr val="002060"/>
              </a:solidFill>
            </a:endParaRPr>
          </a:p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Verbinden van Opleiden en Professionaliseren</a:t>
            </a:r>
          </a:p>
          <a:p>
            <a:pPr marL="57150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endParaRPr lang="nl-NL" sz="1200" dirty="0">
              <a:solidFill>
                <a:srgbClr val="002060"/>
              </a:solidFill>
            </a:endParaRPr>
          </a:p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Doorgaande leerlijn: </a:t>
            </a:r>
          </a:p>
          <a:p>
            <a:pPr marL="1314450" lvl="3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</a:rPr>
              <a:t>student  -  beginner  -  meer ervaren leraar</a:t>
            </a:r>
          </a:p>
          <a:p>
            <a:pPr marL="1314450" lvl="3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</a:rPr>
              <a:t>hybride vormen van student-leraar</a:t>
            </a:r>
          </a:p>
          <a:p>
            <a:pPr marL="1314450" lvl="3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</a:rPr>
              <a:t>Specifieke leergroepen bv: WPB * pedagogische-didactische netwerken * videoclub * onderzoeksgroep * leergroep rond lectoraat</a:t>
            </a:r>
          </a:p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endParaRPr lang="nl-NL" sz="1100" dirty="0">
              <a:solidFill>
                <a:srgbClr val="002060"/>
              </a:solidFill>
            </a:endParaRPr>
          </a:p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88641"/>
            <a:ext cx="1771650" cy="1717675"/>
          </a:xfrm>
          <a:prstGeom prst="rect">
            <a:avLst/>
          </a:prstGeom>
          <a:noFill/>
        </p:spPr>
      </p:pic>
      <p:cxnSp>
        <p:nvCxnSpPr>
          <p:cNvPr id="6" name="Rechte verbindingslijn 5"/>
          <p:cNvCxnSpPr/>
          <p:nvPr/>
        </p:nvCxnSpPr>
        <p:spPr>
          <a:xfrm>
            <a:off x="4223792" y="1412776"/>
            <a:ext cx="554461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9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0628" y="404665"/>
            <a:ext cx="5410944" cy="794051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002060"/>
                </a:solidFill>
              </a:rPr>
              <a:t> Maatwerk in Leergroepen </a:t>
            </a: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31504" y="2276872"/>
            <a:ext cx="8928992" cy="3744416"/>
          </a:xfrm>
        </p:spPr>
        <p:txBody>
          <a:bodyPr>
            <a:normAutofit lnSpcReduction="10000"/>
          </a:bodyPr>
          <a:lstStyle/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solidFill>
                  <a:srgbClr val="002060"/>
                </a:solidFill>
              </a:rPr>
              <a:t>Leergroep A</a:t>
            </a:r>
            <a:r>
              <a:rPr lang="nl-NL" sz="2800" dirty="0">
                <a:solidFill>
                  <a:srgbClr val="002060"/>
                </a:solidFill>
              </a:rPr>
              <a:t>: Intervisietraject voor starters, individuele coaching met videofeedback en </a:t>
            </a:r>
            <a:r>
              <a:rPr lang="nl-NL" sz="2800" dirty="0" err="1">
                <a:solidFill>
                  <a:srgbClr val="002060"/>
                </a:solidFill>
              </a:rPr>
              <a:t>schoolgerelateerde</a:t>
            </a:r>
            <a:r>
              <a:rPr lang="nl-NL" sz="2800" dirty="0">
                <a:solidFill>
                  <a:srgbClr val="002060"/>
                </a:solidFill>
              </a:rPr>
              <a:t> thema’s: zachte landing en vliegende start</a:t>
            </a:r>
          </a:p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r>
              <a:rPr lang="nl-NL" sz="2800" b="1" dirty="0">
                <a:solidFill>
                  <a:srgbClr val="002060"/>
                </a:solidFill>
              </a:rPr>
              <a:t>Leergroep B</a:t>
            </a:r>
            <a:r>
              <a:rPr lang="nl-NL" sz="2800" dirty="0">
                <a:solidFill>
                  <a:srgbClr val="002060"/>
                </a:solidFill>
              </a:rPr>
              <a:t>: Samen leren in een videoclub; startende en ervaren leraren, </a:t>
            </a:r>
            <a:r>
              <a:rPr lang="nl-NL" sz="2800" dirty="0" err="1">
                <a:solidFill>
                  <a:srgbClr val="002060"/>
                </a:solidFill>
              </a:rPr>
              <a:t>peercoaching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r>
              <a:rPr lang="nl-NL" sz="2800" dirty="0" err="1">
                <a:solidFill>
                  <a:srgbClr val="002060"/>
                </a:solidFill>
              </a:rPr>
              <a:t>critical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dirty="0" err="1">
                <a:solidFill>
                  <a:srgbClr val="002060"/>
                </a:solidFill>
              </a:rPr>
              <a:t>friends</a:t>
            </a:r>
            <a:r>
              <a:rPr lang="nl-NL" sz="2800" dirty="0">
                <a:solidFill>
                  <a:srgbClr val="002060"/>
                </a:solidFill>
              </a:rPr>
              <a:t>, onderzoekende houding en opbrengstgericht werken</a:t>
            </a:r>
          </a:p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r>
              <a:rPr lang="nl-NL" sz="2800" b="1" dirty="0" err="1">
                <a:solidFill>
                  <a:srgbClr val="002060"/>
                </a:solidFill>
              </a:rPr>
              <a:t>Leergroepniveau</a:t>
            </a:r>
            <a:r>
              <a:rPr lang="nl-NL" sz="2800" b="1" dirty="0">
                <a:solidFill>
                  <a:srgbClr val="002060"/>
                </a:solidFill>
              </a:rPr>
              <a:t> C</a:t>
            </a:r>
            <a:r>
              <a:rPr lang="nl-NL" sz="2800" dirty="0">
                <a:solidFill>
                  <a:srgbClr val="002060"/>
                </a:solidFill>
              </a:rPr>
              <a:t>: </a:t>
            </a:r>
            <a:r>
              <a:rPr lang="nl-NL" sz="2800" dirty="0" err="1">
                <a:solidFill>
                  <a:srgbClr val="002060"/>
                </a:solidFill>
              </a:rPr>
              <a:t>Schoolbrede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dirty="0" err="1">
                <a:solidFill>
                  <a:srgbClr val="002060"/>
                </a:solidFill>
              </a:rPr>
              <a:t>PLG’s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r>
              <a:rPr lang="nl-NL" sz="2800" dirty="0" err="1">
                <a:solidFill>
                  <a:srgbClr val="002060"/>
                </a:solidFill>
              </a:rPr>
              <a:t>lesson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dirty="0" err="1">
                <a:solidFill>
                  <a:srgbClr val="002060"/>
                </a:solidFill>
              </a:rPr>
              <a:t>study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r>
              <a:rPr lang="nl-NL" sz="2800" dirty="0" err="1">
                <a:solidFill>
                  <a:srgbClr val="002060"/>
                </a:solidFill>
              </a:rPr>
              <a:t>Trion</a:t>
            </a:r>
            <a:r>
              <a:rPr lang="nl-NL" sz="2800" dirty="0">
                <a:solidFill>
                  <a:srgbClr val="002060"/>
                </a:solidFill>
              </a:rPr>
              <a:t> brede </a:t>
            </a:r>
            <a:r>
              <a:rPr lang="nl-NL" sz="2800" dirty="0" err="1">
                <a:solidFill>
                  <a:srgbClr val="002060"/>
                </a:solidFill>
              </a:rPr>
              <a:t>PLG’s</a:t>
            </a:r>
            <a:r>
              <a:rPr lang="nl-NL" sz="2800" dirty="0">
                <a:solidFill>
                  <a:srgbClr val="002060"/>
                </a:solidFill>
              </a:rPr>
              <a:t>, kennislabs, Lectoraat-leergroepen, kennislabs </a:t>
            </a:r>
          </a:p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endParaRPr lang="nl-NL" sz="1200" dirty="0">
              <a:solidFill>
                <a:srgbClr val="002060"/>
              </a:solidFill>
            </a:endParaRPr>
          </a:p>
          <a:p>
            <a:pPr marL="57150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endParaRPr lang="nl-NL" sz="1200" dirty="0">
              <a:solidFill>
                <a:srgbClr val="002060"/>
              </a:solidFill>
            </a:endParaRPr>
          </a:p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endParaRPr lang="nl-NL" sz="1100" dirty="0">
              <a:solidFill>
                <a:srgbClr val="002060"/>
              </a:solidFill>
            </a:endParaRPr>
          </a:p>
          <a:p>
            <a:pPr marL="857250" lvl="2" indent="-457200">
              <a:buClr>
                <a:srgbClr val="DAA600"/>
              </a:buClr>
              <a:buFont typeface="Wingdings" panose="05000000000000000000" pitchFamily="2" charset="2"/>
              <a:buChar char="§"/>
            </a:pP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88641"/>
            <a:ext cx="1771650" cy="1717675"/>
          </a:xfrm>
          <a:prstGeom prst="rect">
            <a:avLst/>
          </a:prstGeom>
          <a:noFill/>
        </p:spPr>
      </p:pic>
      <p:cxnSp>
        <p:nvCxnSpPr>
          <p:cNvPr id="6" name="Rechte verbindingslijn 5"/>
          <p:cNvCxnSpPr/>
          <p:nvPr/>
        </p:nvCxnSpPr>
        <p:spPr>
          <a:xfrm>
            <a:off x="4223792" y="1412776"/>
            <a:ext cx="554461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658368" y="1906316"/>
            <a:ext cx="832103" cy="399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 rot="16200000">
            <a:off x="-357004" y="3777659"/>
            <a:ext cx="3694949" cy="545494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Coaching op maat</a:t>
            </a:r>
          </a:p>
        </p:txBody>
      </p:sp>
    </p:spTree>
    <p:extLst>
      <p:ext uri="{BB962C8B-B14F-4D97-AF65-F5344CB8AC3E}">
        <p14:creationId xmlns:p14="http://schemas.microsoft.com/office/powerpoint/2010/main" val="354358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D2C7-73AA-4A8F-BB53-00ADF5E0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6E2DA-6FF8-47D9-A868-25B1F3F11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Welkom</a:t>
            </a:r>
          </a:p>
          <a:p>
            <a:r>
              <a:rPr lang="nl-NL" dirty="0"/>
              <a:t>Inleiding:</a:t>
            </a:r>
          </a:p>
          <a:p>
            <a:pPr lvl="1"/>
            <a:r>
              <a:rPr lang="nl-NL" dirty="0"/>
              <a:t>Toelichting op het landelijke BSL project (Piety Runhaar)</a:t>
            </a:r>
          </a:p>
          <a:p>
            <a:pPr lvl="1"/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Regio Nijmegen: ‘Opleidingsschool Passie voor Leren’ (Wil Boezen)</a:t>
            </a:r>
          </a:p>
          <a:p>
            <a:pPr lvl="1"/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Regio Eindhoven / Tilburg: ‘Opleidingsschool TRION</a:t>
            </a:r>
          </a:p>
          <a:p>
            <a:pPr lvl="1"/>
            <a:r>
              <a:rPr lang="nl-NL" dirty="0"/>
              <a:t>’(Rita Schildwacht en Saskia Heunks)</a:t>
            </a:r>
          </a:p>
          <a:p>
            <a:endParaRPr lang="nl-NL" dirty="0"/>
          </a:p>
          <a:p>
            <a:r>
              <a:rPr lang="nl-NL" dirty="0"/>
              <a:t>In twee subgroepen uiteen:</a:t>
            </a:r>
          </a:p>
          <a:p>
            <a:pPr lvl="1"/>
            <a:r>
              <a:rPr lang="nl-NL" dirty="0"/>
              <a:t>Wat kan de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voor uw school betekenen?</a:t>
            </a:r>
          </a:p>
          <a:p>
            <a:endParaRPr lang="nl-NL" dirty="0"/>
          </a:p>
          <a:p>
            <a:r>
              <a:rPr lang="nl-NL" dirty="0"/>
              <a:t>Plenaire Afsluiting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1CD04-FF93-43E9-AC40-61B3CE78C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5426075"/>
            <a:ext cx="52959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0FF8-2D45-4701-9218-E19604A6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landelijke BSL project: 2013-2019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DB2E2-0625-42BF-9AB4-493DE76D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Aanleiding: teveel uitval startende leraren</a:t>
            </a:r>
          </a:p>
          <a:p>
            <a:pPr lvl="1"/>
            <a:r>
              <a:rPr lang="nl-NL" dirty="0"/>
              <a:t>‘</a:t>
            </a:r>
            <a:r>
              <a:rPr lang="nl-NL" dirty="0" err="1"/>
              <a:t>transition</a:t>
            </a:r>
            <a:r>
              <a:rPr lang="nl-NL" dirty="0"/>
              <a:t> shock’</a:t>
            </a:r>
          </a:p>
          <a:p>
            <a:pPr lvl="1"/>
            <a:r>
              <a:rPr lang="nl-NL" dirty="0"/>
              <a:t>de hoge werkdruk</a:t>
            </a:r>
          </a:p>
          <a:p>
            <a:pPr lvl="1"/>
            <a:r>
              <a:rPr lang="nl-NL" dirty="0"/>
              <a:t>onvrede met het management</a:t>
            </a:r>
          </a:p>
          <a:p>
            <a:pPr lvl="1"/>
            <a:r>
              <a:rPr lang="nl-NL" dirty="0"/>
              <a:t>gebrek aan begeleiding, ondersteuning en samenwerking met collega’s.</a:t>
            </a:r>
          </a:p>
          <a:p>
            <a:endParaRPr lang="nl-NL" dirty="0"/>
          </a:p>
          <a:p>
            <a:r>
              <a:rPr lang="nl-NL" dirty="0"/>
              <a:t>Regionale benadering</a:t>
            </a:r>
          </a:p>
          <a:p>
            <a:pPr lvl="1"/>
            <a:r>
              <a:rPr lang="nl-NL" dirty="0"/>
              <a:t>Universitaire en HBO lerarenopleidingen in </a:t>
            </a:r>
            <a:r>
              <a:rPr lang="nl-NL" dirty="0" err="1"/>
              <a:t>the</a:t>
            </a:r>
            <a:r>
              <a:rPr lang="nl-NL" dirty="0"/>
              <a:t> lead om </a:t>
            </a:r>
            <a:r>
              <a:rPr lang="nl-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inductie</a:t>
            </a:r>
            <a:r>
              <a:rPr lang="nl-NL" dirty="0"/>
              <a:t> te verbeteren</a:t>
            </a:r>
          </a:p>
          <a:p>
            <a:pPr lvl="1"/>
            <a:r>
              <a:rPr lang="nl-NL" dirty="0"/>
              <a:t>Intensieve samenwerking met scholen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1FFE9-4905-4117-B98F-CCE05A14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5426075"/>
            <a:ext cx="52959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6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DD02-67BC-4137-9EFD-9C1081CF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E474-949B-41BE-BE29-A66467069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nl-NL" dirty="0"/>
              <a:t>Effectieve inductiearrangementen bestaan uit..... (</a:t>
            </a:r>
            <a:r>
              <a:rPr lang="nl-NL" dirty="0" err="1"/>
              <a:t>Helmholtz</a:t>
            </a:r>
            <a:r>
              <a:rPr lang="nl-NL" dirty="0"/>
              <a:t> et al, Eindverslag onderwijs bewijs, 2014)</a:t>
            </a:r>
          </a:p>
          <a:p>
            <a:pPr marL="0" indent="0">
              <a:buSzPct val="100000"/>
              <a:buNone/>
            </a:pPr>
            <a:endParaRPr lang="nl-NL" dirty="0"/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nl-NL" dirty="0"/>
              <a:t>De werklast van starters verminderen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nl-NL" dirty="0"/>
              <a:t>De integratie en </a:t>
            </a:r>
            <a:r>
              <a:rPr lang="nl-NL" dirty="0" err="1"/>
              <a:t>enculturatie</a:t>
            </a:r>
            <a:r>
              <a:rPr lang="nl-NL" dirty="0"/>
              <a:t> in de school 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nl-NL" dirty="0"/>
              <a:t>Begeleiding met betrekking tot effectief gedrag in de klas, pedagogisch en didactisch. 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nl-NL" dirty="0"/>
              <a:t>De voortdurende professionele ontwikkeling: als individu zelf tot ontwikkeling komen. 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nl-NL" dirty="0"/>
              <a:t>Een langdurig traject; minstens 2 jaar </a:t>
            </a:r>
          </a:p>
          <a:p>
            <a:pPr marL="914400" lvl="2" indent="0">
              <a:buSzPct val="100000"/>
              <a:buNone/>
            </a:pPr>
            <a:r>
              <a:rPr lang="nl-NL" dirty="0"/>
              <a:t>(</a:t>
            </a:r>
            <a:r>
              <a:rPr lang="nl-NL" dirty="0" err="1"/>
              <a:t>Ingersoll</a:t>
            </a:r>
            <a:r>
              <a:rPr lang="nl-NL" dirty="0"/>
              <a:t> &amp; Strong, 2012).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F6935-50AA-43EB-B998-8B92F049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5426075"/>
            <a:ext cx="52959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3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2761D-B803-4F9F-BBA9-0BF9A187C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4" y="1617345"/>
            <a:ext cx="3478098" cy="490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5F9DA-B232-4125-A3AD-E646FFD4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499" y="2337435"/>
            <a:ext cx="4045851" cy="346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9D7AF-13F5-4866-96E6-B1655BB1E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59" t="30000" r="53750" b="19444"/>
          <a:stretch/>
        </p:blipFill>
        <p:spPr>
          <a:xfrm>
            <a:off x="7781025" y="882138"/>
            <a:ext cx="4045851" cy="5642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4AF013-AAE5-49A0-925B-688A1646442C}"/>
              </a:ext>
            </a:extLst>
          </p:cNvPr>
          <p:cNvSpPr/>
          <p:nvPr/>
        </p:nvSpPr>
        <p:spPr>
          <a:xfrm>
            <a:off x="3365499" y="1248013"/>
            <a:ext cx="4390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5"/>
              </a:rPr>
              <a:t>http://www.begeleidingstartendeleraren.nl/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63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6301-1620-47CF-91F0-63E1367F5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6" y="1262917"/>
            <a:ext cx="9386951" cy="3426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 err="1"/>
              <a:t>Good</a:t>
            </a:r>
            <a:r>
              <a:rPr lang="nl-NL" sz="4400" dirty="0"/>
              <a:t> </a:t>
            </a:r>
            <a:r>
              <a:rPr lang="nl-NL" sz="4400" dirty="0" err="1"/>
              <a:t>Practice</a:t>
            </a:r>
            <a:r>
              <a:rPr lang="nl-NL" sz="4400" dirty="0"/>
              <a:t> regio Nijmegen</a:t>
            </a:r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r>
              <a:rPr lang="nl-NL" sz="4400" dirty="0"/>
              <a:t>Opleidingsschool Passie voor Leren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F6935-50AA-43EB-B998-8B92F049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5426075"/>
            <a:ext cx="52959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3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Passie voor Leren – zeven kernconcepten</a:t>
            </a:r>
            <a:endParaRPr lang="nl-NL" dirty="0"/>
          </a:p>
        </p:txBody>
      </p:sp>
      <p:pic>
        <p:nvPicPr>
          <p:cNvPr id="4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B1E6F6F1-98DE-4A27-B976-4033D2E33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685" y="1149531"/>
            <a:ext cx="7593875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0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77D3F590-C314-45AF-BA0F-1ED32311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418897"/>
            <a:ext cx="7492720" cy="4533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B1E6F6F1-98DE-4A27-B976-4033D2E33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155" y="2091787"/>
            <a:ext cx="3187315" cy="3187315"/>
          </a:xfrm>
          <a:prstGeom prst="rect">
            <a:avLst/>
          </a:prstGeom>
        </p:spPr>
      </p:pic>
      <p:pic>
        <p:nvPicPr>
          <p:cNvPr id="48" name="Picture 4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CDC5CE-8677-4A37-B60C-6E155FB062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64" y="239528"/>
            <a:ext cx="2793906" cy="117936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8CE5C18-CDC0-4429-91BE-FE0AD0048B49}"/>
              </a:ext>
            </a:extLst>
          </p:cNvPr>
          <p:cNvSpPr txBox="1"/>
          <p:nvPr/>
        </p:nvSpPr>
        <p:spPr>
          <a:xfrm>
            <a:off x="8821858" y="5279102"/>
            <a:ext cx="2793907" cy="37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1" dirty="0"/>
              <a:t>7 PvL kernconcepten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74B53A8-0E80-4396-AFB8-55B8CC836561}"/>
              </a:ext>
            </a:extLst>
          </p:cNvPr>
          <p:cNvCxnSpPr/>
          <p:nvPr/>
        </p:nvCxnSpPr>
        <p:spPr>
          <a:xfrm>
            <a:off x="8481848" y="2091787"/>
            <a:ext cx="0" cy="3334688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A26EC15-8432-4153-A1CE-810C5A03D9FF}"/>
              </a:ext>
            </a:extLst>
          </p:cNvPr>
          <p:cNvSpPr txBox="1"/>
          <p:nvPr/>
        </p:nvSpPr>
        <p:spPr>
          <a:xfrm>
            <a:off x="2501252" y="6104163"/>
            <a:ext cx="34594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1" dirty="0"/>
              <a:t>PvL Inductietraject </a:t>
            </a:r>
          </a:p>
          <a:p>
            <a:pPr algn="ctr"/>
            <a:r>
              <a:rPr lang="nl-NL" sz="800" b="1" dirty="0"/>
              <a:t>(wordt op dit moment aangepast op basis van ervaringen en nieuwe visie)</a:t>
            </a: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280709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hoe dit er in de praktijk uit kan zien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934749"/>
              </p:ext>
            </p:extLst>
          </p:nvPr>
        </p:nvGraphicFramePr>
        <p:xfrm>
          <a:off x="838200" y="1532709"/>
          <a:ext cx="10515599" cy="4685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131">
                  <a:extLst>
                    <a:ext uri="{9D8B030D-6E8A-4147-A177-3AD203B41FA5}">
                      <a16:colId xmlns:a16="http://schemas.microsoft.com/office/drawing/2014/main" val="508883160"/>
                    </a:ext>
                  </a:extLst>
                </a:gridCol>
                <a:gridCol w="2159726">
                  <a:extLst>
                    <a:ext uri="{9D8B030D-6E8A-4147-A177-3AD203B41FA5}">
                      <a16:colId xmlns:a16="http://schemas.microsoft.com/office/drawing/2014/main" val="770636238"/>
                    </a:ext>
                  </a:extLst>
                </a:gridCol>
                <a:gridCol w="4058194">
                  <a:extLst>
                    <a:ext uri="{9D8B030D-6E8A-4147-A177-3AD203B41FA5}">
                      <a16:colId xmlns:a16="http://schemas.microsoft.com/office/drawing/2014/main" val="1775731205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3383378376"/>
                    </a:ext>
                  </a:extLst>
                </a:gridCol>
                <a:gridCol w="1608908">
                  <a:extLst>
                    <a:ext uri="{9D8B030D-6E8A-4147-A177-3AD203B41FA5}">
                      <a16:colId xmlns:a16="http://schemas.microsoft.com/office/drawing/2014/main" val="3835656802"/>
                    </a:ext>
                  </a:extLst>
                </a:gridCol>
              </a:tblGrid>
              <a:tr h="492317">
                <a:tc rowSpan="5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Inductie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700">
                          <a:effectLst/>
                        </a:rPr>
                        <a:t>Professionele identiteit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Individuele coaching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Bateson 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Harrie Schalkx, Fred Beker en Mariken de Leede (coaches)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 dirty="0" smtClean="0">
                          <a:effectLst/>
                        </a:rPr>
                        <a:t>Henriette</a:t>
                      </a:r>
                      <a:r>
                        <a:rPr lang="nl-NL" sz="700" baseline="0" dirty="0" smtClean="0">
                          <a:effectLst/>
                        </a:rPr>
                        <a:t> Schuddemat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Gehele jaar door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extLst>
                  <a:ext uri="{0D108BD9-81ED-4DB2-BD59-A6C34878D82A}">
                    <a16:rowId xmlns:a16="http://schemas.microsoft.com/office/drawing/2014/main" val="1418987185"/>
                  </a:ext>
                </a:extLst>
              </a:tr>
              <a:tr h="129643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Bijeenkomsten nieuwe docenten, waaronder lio-studenten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Buzzen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Algemene kennis over zorgteam/ zorgleerlingen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Spel van het lesgeven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Voorbereiding ouderavonden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Oefenen met leerlingacteurs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Video-interactie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Don Willems, Anne Marie Scholten, </a:t>
                      </a:r>
                      <a:endParaRPr lang="nl-NL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nl-NL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Henriette Schuddemat</a:t>
                      </a:r>
                      <a:endParaRPr lang="nl-NL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nl-NL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nl-NL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Francien vd Bekerom</a:t>
                      </a:r>
                      <a:endParaRPr lang="nl-NL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extLst>
                  <a:ext uri="{0D108BD9-81ED-4DB2-BD59-A6C34878D82A}">
                    <a16:rowId xmlns:a16="http://schemas.microsoft.com/office/drawing/2014/main" val="657597694"/>
                  </a:ext>
                </a:extLst>
              </a:tr>
              <a:tr h="11077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Pedagogische tact</a:t>
                      </a:r>
                      <a:endParaRPr lang="nl-NL" sz="70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PBS workshop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Oefenen van moeilijke onderwijssituaties (MOS) met leerlingacteurs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Inzet vragenlijst interpersoonlijk leraarsgedrag (VIL)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Gebruik van videomateriaal bij ped. tact/ lesbezoek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Gesprekstechnieken oefenen met leerlingacteurs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Wil Boezen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Francien vd Bekerom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Don Willems/ Wil Boezen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PBS-team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Francien vd Bekerom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25 aug. 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Nov./dec. 2020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Jan. 2021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Jan./febr. 2021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extLst>
                  <a:ext uri="{0D108BD9-81ED-4DB2-BD59-A6C34878D82A}">
                    <a16:rowId xmlns:a16="http://schemas.microsoft.com/office/drawing/2014/main" val="2307218061"/>
                  </a:ext>
                </a:extLst>
              </a:tr>
              <a:tr h="113232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l-NL" sz="700">
                          <a:effectLst/>
                        </a:rPr>
                        <a:t>Vakdidactiek 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Training smartboard (inductie en algemene prof.)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Doelgericht werken (FE)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Leerlingen activeren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Training feedback aan leerlingen (FE)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Formatief en summatief toetsen/ toetsbeleid KC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Waarde van herhalen (werking brein) 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Don Willems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Projectgroep FE, o.l.v. Annalein Henselmans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700" dirty="0" smtClean="0">
                          <a:effectLst/>
                        </a:rPr>
                        <a:t>Henriette Schuddemat</a:t>
                      </a:r>
                      <a:endParaRPr lang="nl-NL" sz="7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nl-NL" sz="700">
                          <a:effectLst/>
                        </a:rPr>
                        <a:t>Begin schooljaar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extLst>
                  <a:ext uri="{0D108BD9-81ED-4DB2-BD59-A6C34878D82A}">
                    <a16:rowId xmlns:a16="http://schemas.microsoft.com/office/drawing/2014/main" val="3966260781"/>
                  </a:ext>
                </a:extLst>
              </a:tr>
              <a:tr h="65642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Mentoraat</a:t>
                      </a:r>
                      <a:endParaRPr lang="nl-NL" sz="70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bijeenkomsten gericht op leren met en van elkaar: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algemene rol van de mentor en groepsdynamica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</a:rPr>
                        <a:t>gesprekstechnieken, feedback training en oefenen</a:t>
                      </a:r>
                      <a:endParaRPr lang="nl-NL" sz="70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700">
                          <a:effectLst/>
                        </a:rPr>
                        <a:t>kennis over zorg, executieve functies en metacognitie</a:t>
                      </a:r>
                      <a:endParaRPr lang="nl-NL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 dirty="0" smtClean="0">
                          <a:effectLst/>
                        </a:rPr>
                        <a:t>Elin Meijnen/ </a:t>
                      </a:r>
                      <a:r>
                        <a:rPr lang="nl-NL" sz="700" dirty="0">
                          <a:effectLst/>
                        </a:rPr>
                        <a:t>Ingrid Huigen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 dirty="0" smtClean="0">
                          <a:effectLst/>
                        </a:rPr>
                        <a:t>Henriette Schuddemat</a:t>
                      </a:r>
                      <a:endParaRPr lang="nl-NL" sz="7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zorgteam  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0" marB="0"/>
                </a:tc>
                <a:extLst>
                  <a:ext uri="{0D108BD9-81ED-4DB2-BD59-A6C34878D82A}">
                    <a16:rowId xmlns:a16="http://schemas.microsoft.com/office/drawing/2014/main" val="4124183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09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814</Words>
  <Application>Microsoft Office PowerPoint</Application>
  <PresentationFormat>Breedbeeld</PresentationFormat>
  <Paragraphs>169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Symbol</vt:lpstr>
      <vt:lpstr>Times New Roman</vt:lpstr>
      <vt:lpstr>Wingdings</vt:lpstr>
      <vt:lpstr>Office Theme</vt:lpstr>
      <vt:lpstr>Kantoorthema</vt:lpstr>
      <vt:lpstr>Verbinding Samen Opleiden &amp; begeleiding starters; in gesprek met de werkgroep BSL</vt:lpstr>
      <vt:lpstr>Agenda</vt:lpstr>
      <vt:lpstr>Het landelijke BSL project: 2013-2019</vt:lpstr>
      <vt:lpstr>Uitgangspunten</vt:lpstr>
      <vt:lpstr>PowerPoint-presentatie</vt:lpstr>
      <vt:lpstr>PowerPoint-presentatie</vt:lpstr>
      <vt:lpstr>Passie voor Leren – zeven kernconcepten</vt:lpstr>
      <vt:lpstr>PowerPoint-presentatie</vt:lpstr>
      <vt:lpstr>Voorbeeld hoe dit er in de praktijk uit kan zien</vt:lpstr>
      <vt:lpstr>PowerPoint-presentatie</vt:lpstr>
      <vt:lpstr> Regio BSL Tilburg/Eindhoven  Centrale focus   Ondersteunen van de begeleiding door de schoolcoaches Samen ontwikkelen en contextrijk maken en ondersteuning schoolcoaches</vt:lpstr>
      <vt:lpstr>  Begeleiden op de werkplek: Ontwerpprincipes programma’s  ( bv. Videoclub) </vt:lpstr>
      <vt:lpstr>Concretisering in TRION Leergroepen en dialoog</vt:lpstr>
      <vt:lpstr> Maatwerk in Leergroepen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Verbinding Samen Opleiden &amp; begeleiding starters; in gesprek met de werkgroep BSL</dc:title>
  <dc:creator>Runhaar, Piety</dc:creator>
  <cp:lastModifiedBy>Nienke Wirtz</cp:lastModifiedBy>
  <cp:revision>21</cp:revision>
  <dcterms:created xsi:type="dcterms:W3CDTF">2020-09-30T08:44:31Z</dcterms:created>
  <dcterms:modified xsi:type="dcterms:W3CDTF">2020-10-14T13:21:04Z</dcterms:modified>
</cp:coreProperties>
</file>