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57" r:id="rId4"/>
    <p:sldId id="262" r:id="rId5"/>
    <p:sldId id="258" r:id="rId6"/>
    <p:sldId id="263" r:id="rId7"/>
    <p:sldId id="259" r:id="rId8"/>
    <p:sldId id="261" r:id="rId9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napToObjects="1" showGuides="1">
      <p:cViewPr varScale="1">
        <p:scale>
          <a:sx n="70" d="100"/>
          <a:sy n="70" d="100"/>
        </p:scale>
        <p:origin x="66" y="4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0904-3E78-F043-B3F0-0659B576B00C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70904-3E78-F043-B3F0-0659B576B00C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38A42-CDA7-B643-9F16-30956B2CD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.drukker@o2g2.n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E12822B-0781-40E5-A362-C40097DF3F36}"/>
              </a:ext>
            </a:extLst>
          </p:cNvPr>
          <p:cNvSpPr txBox="1"/>
          <p:nvPr/>
        </p:nvSpPr>
        <p:spPr>
          <a:xfrm>
            <a:off x="410136" y="121025"/>
            <a:ext cx="69252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i="1" u="none" strike="noStrike" baseline="0" dirty="0">
                <a:solidFill>
                  <a:schemeClr val="bg1"/>
                </a:solidFill>
                <a:latin typeface="Skolar Sans Latn"/>
              </a:rPr>
              <a:t>Samen Onderzoeken: lerarenopleiding, lectoraat en de praktijk werken samen 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5A4F5F3-F8DC-4A22-AEB1-F23620A318D6}"/>
              </a:ext>
            </a:extLst>
          </p:cNvPr>
          <p:cNvSpPr txBox="1"/>
          <p:nvPr/>
        </p:nvSpPr>
        <p:spPr>
          <a:xfrm>
            <a:off x="410136" y="2743200"/>
            <a:ext cx="3025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Tom Drukker (</a:t>
            </a:r>
            <a:r>
              <a:rPr lang="nl-NL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t.drukker@o2g2.nl</a:t>
            </a:r>
            <a:r>
              <a:rPr lang="nl-NL" sz="1600" dirty="0">
                <a:solidFill>
                  <a:schemeClr val="bg1"/>
                </a:solidFill>
              </a:rPr>
              <a:t>)</a:t>
            </a:r>
          </a:p>
          <a:p>
            <a:r>
              <a:rPr lang="nl-NL" sz="1600" dirty="0">
                <a:solidFill>
                  <a:schemeClr val="bg1"/>
                </a:solidFill>
              </a:rPr>
              <a:t>Projectleider </a:t>
            </a:r>
            <a:r>
              <a:rPr lang="nl-NL" sz="1600" dirty="0" err="1">
                <a:solidFill>
                  <a:schemeClr val="bg1"/>
                </a:solidFill>
              </a:rPr>
              <a:t>onderzoeksagenda</a:t>
            </a:r>
            <a:r>
              <a:rPr lang="nl-NL" sz="1600" dirty="0">
                <a:solidFill>
                  <a:schemeClr val="bg1"/>
                </a:solidFill>
              </a:rPr>
              <a:t> </a:t>
            </a:r>
          </a:p>
          <a:p>
            <a:r>
              <a:rPr lang="nl-NL" sz="1600" dirty="0">
                <a:solidFill>
                  <a:schemeClr val="bg1"/>
                </a:solidFill>
              </a:rPr>
              <a:t>Openbaar Onderwijs Groningen</a:t>
            </a:r>
          </a:p>
        </p:txBody>
      </p:sp>
    </p:spTree>
    <p:extLst>
      <p:ext uri="{BB962C8B-B14F-4D97-AF65-F5344CB8AC3E}">
        <p14:creationId xmlns:p14="http://schemas.microsoft.com/office/powerpoint/2010/main" val="500372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39CA016F-8844-4339-B659-69A8F1216F71}"/>
              </a:ext>
            </a:extLst>
          </p:cNvPr>
          <p:cNvSpPr txBox="1"/>
          <p:nvPr/>
        </p:nvSpPr>
        <p:spPr>
          <a:xfrm>
            <a:off x="699248" y="817778"/>
            <a:ext cx="6878170" cy="3672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Sinds 2015 bij GOS:</a:t>
            </a:r>
          </a:p>
          <a:p>
            <a:pPr>
              <a:lnSpc>
                <a:spcPct val="115000"/>
              </a:lnSpc>
            </a:pPr>
            <a:r>
              <a:rPr lang="nl-NL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Samen Opleiden = Samen Onderzoeken</a:t>
            </a:r>
          </a:p>
          <a:p>
            <a:pPr>
              <a:lnSpc>
                <a:spcPct val="115000"/>
              </a:lnSpc>
            </a:pPr>
            <a:endParaRPr lang="nl-NL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200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Begeleiding </a:t>
            </a:r>
            <a:r>
              <a:rPr lang="nl-NL" sz="200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lio’s</a:t>
            </a:r>
            <a:r>
              <a:rPr lang="nl-NL" sz="200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bij praktijkonderzoek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Gezamenlijk v</a:t>
            </a:r>
            <a:r>
              <a:rPr lang="nl-NL" sz="200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anuit opleiding en stageschool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200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Verbinding wetenschap en praktijk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200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Betekenisvol onderzoek, relevant voor de school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Stimuleren van </a:t>
            </a:r>
            <a:r>
              <a:rPr lang="nl-NL" sz="20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onderzoeksmatig</a:t>
            </a: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werken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Bijdrage aan schoolontwikkeling (feedback en dialoog)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39CA016F-8844-4339-B659-69A8F1216F71}"/>
              </a:ext>
            </a:extLst>
          </p:cNvPr>
          <p:cNvSpPr txBox="1"/>
          <p:nvPr/>
        </p:nvSpPr>
        <p:spPr>
          <a:xfrm>
            <a:off x="705971" y="813237"/>
            <a:ext cx="7732058" cy="3530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Samen onderzoeken ging niet vanzelf</a:t>
            </a:r>
          </a:p>
          <a:p>
            <a:pPr>
              <a:lnSpc>
                <a:spcPct val="115000"/>
              </a:lnSpc>
            </a:pPr>
            <a:endParaRPr lang="nl-NL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Begon facultatief, later ‘verplicht’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Onderzoek k</a:t>
            </a:r>
            <a:r>
              <a:rPr lang="nl-NL" sz="200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omt erbij, naast overweldigende stage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200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Complexe open opdracht (veel autonomie, weinig competentie)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Frustratie i.p.v. motivatie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200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Geen onderzoeker, maar leraar. Wat is het doel?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200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Veel uitval en vertraging, laag rendement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200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Lage opbrengst voor de scholen</a:t>
            </a:r>
          </a:p>
        </p:txBody>
      </p:sp>
    </p:spTree>
    <p:extLst>
      <p:ext uri="{BB962C8B-B14F-4D97-AF65-F5344CB8AC3E}">
        <p14:creationId xmlns:p14="http://schemas.microsoft.com/office/powerpoint/2010/main" val="3591432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60525D8-08C9-4547-98F9-6E55384CD4EC}"/>
              </a:ext>
            </a:extLst>
          </p:cNvPr>
          <p:cNvSpPr txBox="1"/>
          <p:nvPr/>
        </p:nvSpPr>
        <p:spPr>
          <a:xfrm>
            <a:off x="1600200" y="980338"/>
            <a:ext cx="6172200" cy="3650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nl-NL" sz="2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Ontwikkelingen </a:t>
            </a:r>
          </a:p>
          <a:p>
            <a:pPr lvl="0">
              <a:lnSpc>
                <a:spcPct val="115000"/>
              </a:lnSpc>
            </a:pPr>
            <a:endParaRPr lang="nl-NL" sz="11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nl-NL" sz="11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Sinds 2017: </a:t>
            </a:r>
            <a:r>
              <a:rPr lang="nl-NL" sz="1100" dirty="0"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nl-NL" sz="11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idactisch ontwerponderzoek</a:t>
            </a:r>
          </a:p>
          <a:p>
            <a:pPr marL="742950" lvl="1" indent="-28575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nl-NL" sz="11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Specificering type onderzoek (minder autonomie, meer structuur)</a:t>
            </a:r>
          </a:p>
          <a:p>
            <a:pPr marL="742950" lvl="1" indent="-28575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nl-NL" sz="11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Meer focus op lespraktijk</a:t>
            </a:r>
          </a:p>
          <a:p>
            <a:pPr marL="742950" lvl="1" indent="-28575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nl-NL" sz="11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Nog veel nadruk op rapportage</a:t>
            </a:r>
          </a:p>
          <a:p>
            <a:pPr marL="742950" lvl="1" indent="-28575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nl-NL" sz="11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Nog steeds laag rendement</a:t>
            </a:r>
          </a:p>
          <a:p>
            <a:pPr marL="457200" lvl="1">
              <a:lnSpc>
                <a:spcPct val="115000"/>
              </a:lnSpc>
            </a:pPr>
            <a:endParaRPr lang="nl-NL" sz="11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nl-NL" sz="11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Sinds 2019: </a:t>
            </a:r>
            <a:r>
              <a:rPr lang="nl-NL" sz="1100" dirty="0" err="1"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nl-NL" sz="11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esson</a:t>
            </a:r>
            <a:r>
              <a:rPr lang="nl-NL" sz="11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nl-NL" sz="11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study</a:t>
            </a:r>
            <a:endParaRPr lang="nl-NL" sz="11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nl-NL" sz="1100" dirty="0">
                <a:latin typeface="Arial" panose="020B0604020202020204" pitchFamily="34" charset="0"/>
                <a:ea typeface="Arial" panose="020B0604020202020204" pitchFamily="34" charset="0"/>
              </a:rPr>
              <a:t>Verdere s</a:t>
            </a:r>
            <a:r>
              <a:rPr lang="nl-NL" sz="11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pecificering type onderzoek (nog meer structuur)</a:t>
            </a:r>
          </a:p>
          <a:p>
            <a:pPr marL="742950" lvl="1" indent="-28575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nl-NL" sz="11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Duidelijke focus op dagelijkse werk: lessen geven waardoor leerlingen je vak leren</a:t>
            </a:r>
          </a:p>
          <a:p>
            <a:pPr marL="742950" lvl="1" indent="-28575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nl-NL" sz="11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Wederzijdse afhankelijkheid</a:t>
            </a:r>
          </a:p>
          <a:p>
            <a:pPr marL="742950" lvl="1" indent="-28575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nl-NL" sz="2000" u="none" strike="noStrike" dirty="0">
                <a:solidFill>
                  <a:srgbClr val="FF339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100% in een jaar afgerond!</a:t>
            </a:r>
          </a:p>
          <a:p>
            <a:pPr marL="742950" lvl="1" indent="-28575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nl-NL" sz="11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Nog beperkte opbrengst voor de scholen</a:t>
            </a:r>
          </a:p>
          <a:p>
            <a:pPr marL="742950" lvl="1" indent="-285750">
              <a:lnSpc>
                <a:spcPct val="115000"/>
              </a:lnSpc>
              <a:buFont typeface="Symbol" panose="05050102010706020507" pitchFamily="18" charset="2"/>
              <a:buChar char="-"/>
            </a:pPr>
            <a:endParaRPr lang="nl-NL" sz="11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nl-NL" sz="11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Sinds 2020: </a:t>
            </a:r>
            <a:r>
              <a:rPr lang="nl-NL" sz="1100" dirty="0" err="1"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nl-NL" sz="11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idactoraat</a:t>
            </a:r>
            <a:r>
              <a:rPr lang="nl-NL" sz="11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Actief Leren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60525D8-08C9-4547-98F9-6E55384CD4EC}"/>
              </a:ext>
            </a:extLst>
          </p:cNvPr>
          <p:cNvSpPr txBox="1"/>
          <p:nvPr/>
        </p:nvSpPr>
        <p:spPr>
          <a:xfrm>
            <a:off x="1600200" y="980338"/>
            <a:ext cx="6172200" cy="3491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nl-NL" sz="28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Didactoraat</a:t>
            </a:r>
            <a:r>
              <a:rPr lang="nl-NL" sz="2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Actief Leren </a:t>
            </a:r>
          </a:p>
          <a:p>
            <a:pPr lvl="0">
              <a:lnSpc>
                <a:spcPct val="115000"/>
              </a:lnSpc>
            </a:pPr>
            <a:endParaRPr lang="nl-NL" sz="11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nl-NL" sz="11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Structurele thematische onderzoeksgroep (</a:t>
            </a:r>
            <a:r>
              <a:rPr lang="nl-NL" sz="11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vgl</a:t>
            </a:r>
            <a:r>
              <a:rPr lang="nl-NL" sz="11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lectoraten HBO en </a:t>
            </a:r>
            <a:r>
              <a:rPr lang="nl-NL" sz="11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practoraten</a:t>
            </a:r>
            <a:r>
              <a:rPr lang="nl-NL" sz="11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MBO)</a:t>
            </a:r>
          </a:p>
          <a:p>
            <a:pPr marL="742950" lvl="1" indent="-28575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nl-NL" sz="11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Doelstellingen:</a:t>
            </a:r>
          </a:p>
          <a:p>
            <a:pPr marL="1085850" lvl="2" indent="-28575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nl-NL" sz="1100" dirty="0">
                <a:latin typeface="Arial" panose="020B0604020202020204" pitchFamily="34" charset="0"/>
                <a:ea typeface="Arial" panose="020B0604020202020204" pitchFamily="34" charset="0"/>
              </a:rPr>
              <a:t>Ontwikkelen gedragen visie op actief leren</a:t>
            </a:r>
          </a:p>
          <a:p>
            <a:pPr marL="1085850" lvl="2" indent="-28575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nl-NL" sz="11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Ontwikkelen concrete handvatten voor de praktijk</a:t>
            </a:r>
          </a:p>
          <a:p>
            <a:pPr marL="1085850" lvl="2" indent="-28575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nl-NL" sz="1100" dirty="0">
                <a:latin typeface="Arial" panose="020B0604020202020204" pitchFamily="34" charset="0"/>
                <a:ea typeface="Arial" panose="020B0604020202020204" pitchFamily="34" charset="0"/>
              </a:rPr>
              <a:t>Stimuleren gebruik van de opbrengsten</a:t>
            </a:r>
            <a:endParaRPr lang="nl-NL" sz="11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nl-NL" sz="11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Didactor</a:t>
            </a:r>
            <a:r>
              <a:rPr lang="nl-NL" sz="11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coördinatie, samenhang, ‘broker’</a:t>
            </a:r>
          </a:p>
          <a:p>
            <a:pPr marL="742950" lvl="1" indent="-28575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nl-NL" sz="11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Kenniskring:</a:t>
            </a:r>
          </a:p>
          <a:p>
            <a:pPr marL="1085850" lvl="2" indent="-28575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nl-NL" sz="1100" dirty="0" err="1">
                <a:latin typeface="Arial" panose="020B0604020202020204" pitchFamily="34" charset="0"/>
                <a:ea typeface="Arial" panose="020B0604020202020204" pitchFamily="34" charset="0"/>
              </a:rPr>
              <a:t>Lio’s</a:t>
            </a:r>
            <a:r>
              <a:rPr lang="nl-NL" sz="11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1085850" lvl="2" indent="-28575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nl-NL" sz="11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Collega’s</a:t>
            </a:r>
          </a:p>
          <a:p>
            <a:pPr marL="1085850" lvl="2" indent="-28575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nl-NL" sz="1100" dirty="0">
                <a:latin typeface="Arial" panose="020B0604020202020204" pitchFamily="34" charset="0"/>
                <a:ea typeface="Arial" panose="020B0604020202020204" pitchFamily="34" charset="0"/>
              </a:rPr>
              <a:t>Lerarenopleiders</a:t>
            </a:r>
          </a:p>
          <a:p>
            <a:pPr marL="1085850" lvl="2" indent="-285750">
              <a:lnSpc>
                <a:spcPct val="115000"/>
              </a:lnSpc>
              <a:buFont typeface="Symbol" panose="05050102010706020507" pitchFamily="18" charset="2"/>
              <a:buChar char="-"/>
            </a:pPr>
            <a:r>
              <a:rPr lang="nl-NL" sz="11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Lectoraat Vitale Vakdidactiek (NHL Stenden)</a:t>
            </a:r>
          </a:p>
          <a:p>
            <a:pPr marL="457200" lvl="1">
              <a:lnSpc>
                <a:spcPct val="115000"/>
              </a:lnSpc>
            </a:pPr>
            <a:endParaRPr lang="nl-NL" sz="11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nl-NL" sz="11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Duurzame relaties voor professionalisering (</a:t>
            </a:r>
            <a:r>
              <a:rPr lang="nl-NL" sz="11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onderzoeksmatig</a:t>
            </a:r>
            <a:r>
              <a:rPr lang="nl-NL" sz="11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werken en vakdidactische bekwaamheid) en kennisontwikkeling.</a:t>
            </a:r>
          </a:p>
        </p:txBody>
      </p:sp>
    </p:spTree>
    <p:extLst>
      <p:ext uri="{BB962C8B-B14F-4D97-AF65-F5344CB8AC3E}">
        <p14:creationId xmlns:p14="http://schemas.microsoft.com/office/powerpoint/2010/main" val="238204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3F06215-3109-4159-BFA3-CDE0CE73CD9C}"/>
              </a:ext>
            </a:extLst>
          </p:cNvPr>
          <p:cNvSpPr txBox="1"/>
          <p:nvPr/>
        </p:nvSpPr>
        <p:spPr>
          <a:xfrm>
            <a:off x="1600200" y="980338"/>
            <a:ext cx="6172200" cy="2871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nl-NL" sz="2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Voor welke uitdagingen staan we?</a:t>
            </a:r>
          </a:p>
          <a:p>
            <a:pPr marL="457200" lvl="1">
              <a:lnSpc>
                <a:spcPct val="115000"/>
              </a:lnSpc>
            </a:pPr>
            <a:endParaRPr lang="nl-NL" sz="11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lvl="1">
              <a:lnSpc>
                <a:spcPct val="115000"/>
              </a:lnSpc>
            </a:pPr>
            <a:endParaRPr lang="nl-NL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Hoe zorgen we voor zichtbaarheid en impact?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1800" dirty="0">
                <a:latin typeface="Arial" panose="020B0604020202020204" pitchFamily="34" charset="0"/>
                <a:ea typeface="Arial" panose="020B0604020202020204" pitchFamily="34" charset="0"/>
              </a:rPr>
              <a:t>Hoe betrekken we</a:t>
            </a:r>
            <a:r>
              <a:rPr lang="nl-NL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nl-NL" sz="1800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andere</a:t>
            </a:r>
            <a:r>
              <a:rPr lang="nl-NL" sz="1800" b="1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nl-NL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leraren en </a:t>
            </a:r>
            <a:r>
              <a:rPr lang="nl-NL" sz="1800" dirty="0">
                <a:latin typeface="Arial" panose="020B0604020202020204" pitchFamily="34" charset="0"/>
                <a:ea typeface="Arial" panose="020B0604020202020204" pitchFamily="34" charset="0"/>
              </a:rPr>
              <a:t>schoolopleiders?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1800" dirty="0">
                <a:latin typeface="Arial" panose="020B0604020202020204" pitchFamily="34" charset="0"/>
                <a:ea typeface="Arial" panose="020B0604020202020204" pitchFamily="34" charset="0"/>
              </a:rPr>
              <a:t>Samenhangende onderzoekslijn ‘Actief Leren’?</a:t>
            </a:r>
            <a:endParaRPr lang="nl-NL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1800" dirty="0">
                <a:solidFill>
                  <a:srgbClr val="FF339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Weer 100%?</a:t>
            </a:r>
          </a:p>
          <a:p>
            <a:pPr marL="457200" lvl="1">
              <a:lnSpc>
                <a:spcPct val="115000"/>
              </a:lnSpc>
            </a:pPr>
            <a:endParaRPr lang="nl-NL" sz="11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24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196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675</TotalTime>
  <Words>295</Words>
  <Application>Microsoft Office PowerPoint</Application>
  <PresentationFormat>Diavoorstelling (16:9)</PresentationFormat>
  <Paragraphs>60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Skolar Sans Latn</vt:lpstr>
      <vt:lpstr>Symbol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Nienke Wirtz</cp:lastModifiedBy>
  <cp:revision>33</cp:revision>
  <cp:lastPrinted>2017-06-19T12:40:24Z</cp:lastPrinted>
  <dcterms:created xsi:type="dcterms:W3CDTF">2017-06-19T12:39:23Z</dcterms:created>
  <dcterms:modified xsi:type="dcterms:W3CDTF">2020-10-23T15:14:05Z</dcterms:modified>
</cp:coreProperties>
</file>